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1" r:id="rId2"/>
    <p:sldId id="262" r:id="rId3"/>
    <p:sldId id="263" r:id="rId4"/>
  </p:sldIdLst>
  <p:sldSz cx="18288000" cy="10972800"/>
  <p:notesSz cx="6858000" cy="9144000"/>
  <p:defaultTextStyle>
    <a:defPPr>
      <a:defRPr lang="en-US"/>
    </a:defPPr>
    <a:lvl1pPr marL="0" algn="l" defTabSz="679262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1pPr>
    <a:lvl2pPr marL="679262" algn="l" defTabSz="679262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2pPr>
    <a:lvl3pPr marL="1358524" algn="l" defTabSz="679262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3pPr>
    <a:lvl4pPr marL="2037786" algn="l" defTabSz="679262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4pPr>
    <a:lvl5pPr marL="2717048" algn="l" defTabSz="679262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5pPr>
    <a:lvl6pPr marL="3396310" algn="l" defTabSz="679262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6pPr>
    <a:lvl7pPr marL="4075572" algn="l" defTabSz="679262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7pPr>
    <a:lvl8pPr marL="4754834" algn="l" defTabSz="679262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8pPr>
    <a:lvl9pPr marL="5434096" algn="l" defTabSz="679262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A241D598-6949-3743-8725-FD90D0D8531A}">
          <p14:sldIdLst>
            <p14:sldId id="261"/>
            <p14:sldId id="262"/>
          </p14:sldIdLst>
        </p14:section>
        <p14:section name="Previous Versions" id="{9DE371A8-70E3-6741-8447-E34C0C904201}">
          <p14:sldIdLst>
            <p14:sldId id="263"/>
          </p14:sldIdLst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83" d="100"/>
          <a:sy n="83" d="100"/>
        </p:scale>
        <p:origin x="-560" y="-112"/>
      </p:cViewPr>
      <p:guideLst>
        <p:guide orient="horz" pos="5274"/>
        <p:guide pos="33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3408681"/>
            <a:ext cx="15544800" cy="235204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6217920"/>
            <a:ext cx="12801600" cy="28041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792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3585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0377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7170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3963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0755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754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4340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8469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82088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8564228" y="703583"/>
            <a:ext cx="5759450" cy="14978379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9526" y="703583"/>
            <a:ext cx="16979900" cy="1497837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7408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1487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26" y="7051041"/>
            <a:ext cx="15544800" cy="2179320"/>
          </a:xfrm>
        </p:spPr>
        <p:txBody>
          <a:bodyPr anchor="t"/>
          <a:lstStyle>
            <a:lvl1pPr algn="l">
              <a:defRPr sz="59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4626" y="4650744"/>
            <a:ext cx="15544800" cy="2400299"/>
          </a:xfrm>
        </p:spPr>
        <p:txBody>
          <a:bodyPr anchor="b"/>
          <a:lstStyle>
            <a:lvl1pPr marL="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1pPr>
            <a:lvl2pPr marL="679262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2pPr>
            <a:lvl3pPr marL="1358524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2037786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4pPr>
            <a:lvl5pPr marL="2717048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5pPr>
            <a:lvl6pPr marL="339631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6pPr>
            <a:lvl7pPr marL="4075572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7pPr>
            <a:lvl8pPr marL="4754834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8pPr>
            <a:lvl9pPr marL="5434096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90176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9527" y="4097024"/>
            <a:ext cx="11369674" cy="11584939"/>
          </a:xfrm>
        </p:spPr>
        <p:txBody>
          <a:bodyPr/>
          <a:lstStyle>
            <a:lvl1pPr>
              <a:defRPr sz="4200"/>
            </a:lvl1pPr>
            <a:lvl2pPr>
              <a:defRPr sz="3600"/>
            </a:lvl2pPr>
            <a:lvl3pPr>
              <a:defRPr sz="30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954001" y="4097024"/>
            <a:ext cx="11369676" cy="11584939"/>
          </a:xfrm>
        </p:spPr>
        <p:txBody>
          <a:bodyPr/>
          <a:lstStyle>
            <a:lvl1pPr>
              <a:defRPr sz="4200"/>
            </a:lvl1pPr>
            <a:lvl2pPr>
              <a:defRPr sz="3600"/>
            </a:lvl2pPr>
            <a:lvl3pPr>
              <a:defRPr sz="30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83552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39421"/>
            <a:ext cx="16459200" cy="18288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1" y="2456183"/>
            <a:ext cx="8080376" cy="1023619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79262" indent="0">
              <a:buNone/>
              <a:defRPr sz="3000" b="1"/>
            </a:lvl2pPr>
            <a:lvl3pPr marL="1358524" indent="0">
              <a:buNone/>
              <a:defRPr sz="2700" b="1"/>
            </a:lvl3pPr>
            <a:lvl4pPr marL="2037786" indent="0">
              <a:buNone/>
              <a:defRPr sz="2400" b="1"/>
            </a:lvl4pPr>
            <a:lvl5pPr marL="2717048" indent="0">
              <a:buNone/>
              <a:defRPr sz="2400" b="1"/>
            </a:lvl5pPr>
            <a:lvl6pPr marL="3396310" indent="0">
              <a:buNone/>
              <a:defRPr sz="2400" b="1"/>
            </a:lvl6pPr>
            <a:lvl7pPr marL="4075572" indent="0">
              <a:buNone/>
              <a:defRPr sz="2400" b="1"/>
            </a:lvl7pPr>
            <a:lvl8pPr marL="4754834" indent="0">
              <a:buNone/>
              <a:defRPr sz="2400" b="1"/>
            </a:lvl8pPr>
            <a:lvl9pPr marL="5434096" indent="0">
              <a:buNone/>
              <a:defRPr sz="24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4401" y="3479801"/>
            <a:ext cx="8080376" cy="6322061"/>
          </a:xfrm>
        </p:spPr>
        <p:txBody>
          <a:bodyPr/>
          <a:lstStyle>
            <a:lvl1pPr>
              <a:defRPr sz="3600"/>
            </a:lvl1pPr>
            <a:lvl2pPr>
              <a:defRPr sz="30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290053" y="2456183"/>
            <a:ext cx="8083550" cy="1023619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79262" indent="0">
              <a:buNone/>
              <a:defRPr sz="3000" b="1"/>
            </a:lvl2pPr>
            <a:lvl3pPr marL="1358524" indent="0">
              <a:buNone/>
              <a:defRPr sz="2700" b="1"/>
            </a:lvl3pPr>
            <a:lvl4pPr marL="2037786" indent="0">
              <a:buNone/>
              <a:defRPr sz="2400" b="1"/>
            </a:lvl4pPr>
            <a:lvl5pPr marL="2717048" indent="0">
              <a:buNone/>
              <a:defRPr sz="2400" b="1"/>
            </a:lvl5pPr>
            <a:lvl6pPr marL="3396310" indent="0">
              <a:buNone/>
              <a:defRPr sz="2400" b="1"/>
            </a:lvl6pPr>
            <a:lvl7pPr marL="4075572" indent="0">
              <a:buNone/>
              <a:defRPr sz="2400" b="1"/>
            </a:lvl7pPr>
            <a:lvl8pPr marL="4754834" indent="0">
              <a:buNone/>
              <a:defRPr sz="2400" b="1"/>
            </a:lvl8pPr>
            <a:lvl9pPr marL="5434096" indent="0">
              <a:buNone/>
              <a:defRPr sz="24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290053" y="3479801"/>
            <a:ext cx="8083550" cy="6322061"/>
          </a:xfrm>
        </p:spPr>
        <p:txBody>
          <a:bodyPr/>
          <a:lstStyle>
            <a:lvl1pPr>
              <a:defRPr sz="3600"/>
            </a:lvl1pPr>
            <a:lvl2pPr>
              <a:defRPr sz="30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67847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1800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75418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1" y="436880"/>
            <a:ext cx="6016626" cy="1859280"/>
          </a:xfrm>
        </p:spPr>
        <p:txBody>
          <a:bodyPr anchor="b"/>
          <a:lstStyle>
            <a:lvl1pPr algn="l">
              <a:defRPr sz="3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50100" y="436883"/>
            <a:ext cx="10223500" cy="936498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1" y="2296163"/>
            <a:ext cx="6016626" cy="7505701"/>
          </a:xfrm>
        </p:spPr>
        <p:txBody>
          <a:bodyPr/>
          <a:lstStyle>
            <a:lvl1pPr marL="0" indent="0">
              <a:buNone/>
              <a:defRPr sz="2100"/>
            </a:lvl1pPr>
            <a:lvl2pPr marL="679262" indent="0">
              <a:buNone/>
              <a:defRPr sz="1800"/>
            </a:lvl2pPr>
            <a:lvl3pPr marL="1358524" indent="0">
              <a:buNone/>
              <a:defRPr sz="1500"/>
            </a:lvl3pPr>
            <a:lvl4pPr marL="2037786" indent="0">
              <a:buNone/>
              <a:defRPr sz="1300"/>
            </a:lvl4pPr>
            <a:lvl5pPr marL="2717048" indent="0">
              <a:buNone/>
              <a:defRPr sz="1300"/>
            </a:lvl5pPr>
            <a:lvl6pPr marL="3396310" indent="0">
              <a:buNone/>
              <a:defRPr sz="1300"/>
            </a:lvl6pPr>
            <a:lvl7pPr marL="4075572" indent="0">
              <a:buNone/>
              <a:defRPr sz="1300"/>
            </a:lvl7pPr>
            <a:lvl8pPr marL="4754834" indent="0">
              <a:buNone/>
              <a:defRPr sz="1300"/>
            </a:lvl8pPr>
            <a:lvl9pPr marL="5434096" indent="0">
              <a:buNone/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19032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84576" y="7680962"/>
            <a:ext cx="10972800" cy="906781"/>
          </a:xfrm>
        </p:spPr>
        <p:txBody>
          <a:bodyPr anchor="b"/>
          <a:lstStyle>
            <a:lvl1pPr algn="l">
              <a:defRPr sz="3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584576" y="980440"/>
            <a:ext cx="10972800" cy="6583680"/>
          </a:xfrm>
        </p:spPr>
        <p:txBody>
          <a:bodyPr/>
          <a:lstStyle>
            <a:lvl1pPr marL="0" indent="0">
              <a:buNone/>
              <a:defRPr sz="4800"/>
            </a:lvl1pPr>
            <a:lvl2pPr marL="679262" indent="0">
              <a:buNone/>
              <a:defRPr sz="4200"/>
            </a:lvl2pPr>
            <a:lvl3pPr marL="1358524" indent="0">
              <a:buNone/>
              <a:defRPr sz="3600"/>
            </a:lvl3pPr>
            <a:lvl4pPr marL="2037786" indent="0">
              <a:buNone/>
              <a:defRPr sz="3000"/>
            </a:lvl4pPr>
            <a:lvl5pPr marL="2717048" indent="0">
              <a:buNone/>
              <a:defRPr sz="3000"/>
            </a:lvl5pPr>
            <a:lvl6pPr marL="3396310" indent="0">
              <a:buNone/>
              <a:defRPr sz="3000"/>
            </a:lvl6pPr>
            <a:lvl7pPr marL="4075572" indent="0">
              <a:buNone/>
              <a:defRPr sz="3000"/>
            </a:lvl7pPr>
            <a:lvl8pPr marL="4754834" indent="0">
              <a:buNone/>
              <a:defRPr sz="3000"/>
            </a:lvl8pPr>
            <a:lvl9pPr marL="5434096" indent="0">
              <a:buNone/>
              <a:defRPr sz="3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584576" y="8587743"/>
            <a:ext cx="10972800" cy="1287779"/>
          </a:xfrm>
        </p:spPr>
        <p:txBody>
          <a:bodyPr/>
          <a:lstStyle>
            <a:lvl1pPr marL="0" indent="0">
              <a:buNone/>
              <a:defRPr sz="2100"/>
            </a:lvl1pPr>
            <a:lvl2pPr marL="679262" indent="0">
              <a:buNone/>
              <a:defRPr sz="1800"/>
            </a:lvl2pPr>
            <a:lvl3pPr marL="1358524" indent="0">
              <a:buNone/>
              <a:defRPr sz="1500"/>
            </a:lvl3pPr>
            <a:lvl4pPr marL="2037786" indent="0">
              <a:buNone/>
              <a:defRPr sz="1300"/>
            </a:lvl4pPr>
            <a:lvl5pPr marL="2717048" indent="0">
              <a:buNone/>
              <a:defRPr sz="1300"/>
            </a:lvl5pPr>
            <a:lvl6pPr marL="3396310" indent="0">
              <a:buNone/>
              <a:defRPr sz="1300"/>
            </a:lvl6pPr>
            <a:lvl7pPr marL="4075572" indent="0">
              <a:buNone/>
              <a:defRPr sz="1300"/>
            </a:lvl7pPr>
            <a:lvl8pPr marL="4754834" indent="0">
              <a:buNone/>
              <a:defRPr sz="1300"/>
            </a:lvl8pPr>
            <a:lvl9pPr marL="5434096" indent="0">
              <a:buNone/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00703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4400" y="439421"/>
            <a:ext cx="16459200" cy="1828800"/>
          </a:xfrm>
          <a:prstGeom prst="rect">
            <a:avLst/>
          </a:prstGeom>
        </p:spPr>
        <p:txBody>
          <a:bodyPr vert="horz" lIns="135852" tIns="67926" rIns="135852" bIns="67926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2560323"/>
            <a:ext cx="16459200" cy="7241541"/>
          </a:xfrm>
          <a:prstGeom prst="rect">
            <a:avLst/>
          </a:prstGeom>
        </p:spPr>
        <p:txBody>
          <a:bodyPr vert="horz" lIns="135852" tIns="67926" rIns="135852" bIns="67926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14400" y="10170161"/>
            <a:ext cx="4267200" cy="584200"/>
          </a:xfrm>
          <a:prstGeom prst="rect">
            <a:avLst/>
          </a:prstGeom>
        </p:spPr>
        <p:txBody>
          <a:bodyPr vert="horz" lIns="135852" tIns="67926" rIns="135852" bIns="67926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C663BA-50AC-6548-9047-6E21B9E3E1EE}" type="datetimeFigureOut">
              <a:rPr lang="en-US" smtClean="0"/>
              <a:t>7/15/21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248400" y="10170161"/>
            <a:ext cx="5791200" cy="584200"/>
          </a:xfrm>
          <a:prstGeom prst="rect">
            <a:avLst/>
          </a:prstGeom>
        </p:spPr>
        <p:txBody>
          <a:bodyPr vert="horz" lIns="135852" tIns="67926" rIns="135852" bIns="67926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3106400" y="10170161"/>
            <a:ext cx="4267200" cy="584200"/>
          </a:xfrm>
          <a:prstGeom prst="rect">
            <a:avLst/>
          </a:prstGeom>
        </p:spPr>
        <p:txBody>
          <a:bodyPr vert="horz" lIns="135852" tIns="67926" rIns="135852" bIns="67926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44A956-457A-6B44-89D9-7D5ED50402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774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79262" rtl="0" eaLnBrk="1" latinLnBrk="0" hangingPunct="1">
        <a:spcBef>
          <a:spcPct val="0"/>
        </a:spcBef>
        <a:buNone/>
        <a:defRPr sz="6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09447" indent="-509447" algn="l" defTabSz="679262" rtl="0" eaLnBrk="1" latinLnBrk="0" hangingPunct="1">
        <a:spcBef>
          <a:spcPct val="20000"/>
        </a:spcBef>
        <a:buFont typeface="Arial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1pPr>
      <a:lvl2pPr marL="1103801" indent="-424539" algn="l" defTabSz="679262" rtl="0" eaLnBrk="1" latinLnBrk="0" hangingPunct="1">
        <a:spcBef>
          <a:spcPct val="20000"/>
        </a:spcBef>
        <a:buFont typeface="Arial"/>
        <a:buChar char="–"/>
        <a:defRPr sz="4200" kern="1200">
          <a:solidFill>
            <a:schemeClr val="tx1"/>
          </a:solidFill>
          <a:latin typeface="+mn-lt"/>
          <a:ea typeface="+mn-ea"/>
          <a:cs typeface="+mn-cs"/>
        </a:defRPr>
      </a:lvl2pPr>
      <a:lvl3pPr marL="1698155" indent="-339631" algn="l" defTabSz="679262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377417" indent="-339631" algn="l" defTabSz="679262" rtl="0" eaLnBrk="1" latinLnBrk="0" hangingPunct="1">
        <a:spcBef>
          <a:spcPct val="20000"/>
        </a:spcBef>
        <a:buFont typeface="Arial"/>
        <a:buChar char="–"/>
        <a:defRPr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3056679" indent="-339631" algn="l" defTabSz="679262" rtl="0" eaLnBrk="1" latinLnBrk="0" hangingPunct="1">
        <a:spcBef>
          <a:spcPct val="20000"/>
        </a:spcBef>
        <a:buFont typeface="Arial"/>
        <a:buChar char="»"/>
        <a:defRPr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735941" indent="-339631" algn="l" defTabSz="679262" rtl="0" eaLnBrk="1" latinLnBrk="0" hangingPunct="1">
        <a:spcBef>
          <a:spcPct val="20000"/>
        </a:spcBef>
        <a:buFont typeface="Arial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415203" indent="-339631" algn="l" defTabSz="679262" rtl="0" eaLnBrk="1" latinLnBrk="0" hangingPunct="1">
        <a:spcBef>
          <a:spcPct val="20000"/>
        </a:spcBef>
        <a:buFont typeface="Arial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094465" indent="-339631" algn="l" defTabSz="679262" rtl="0" eaLnBrk="1" latinLnBrk="0" hangingPunct="1">
        <a:spcBef>
          <a:spcPct val="20000"/>
        </a:spcBef>
        <a:buFont typeface="Arial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5773727" indent="-339631" algn="l" defTabSz="679262" rtl="0" eaLnBrk="1" latinLnBrk="0" hangingPunct="1">
        <a:spcBef>
          <a:spcPct val="20000"/>
        </a:spcBef>
        <a:buFont typeface="Arial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7926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79262" algn="l" defTabSz="67926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58524" algn="l" defTabSz="67926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37786" algn="l" defTabSz="67926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17048" algn="l" defTabSz="67926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396310" algn="l" defTabSz="67926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075572" algn="l" defTabSz="67926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54834" algn="l" defTabSz="67926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34096" algn="l" defTabSz="67926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Rounded Rectangle 161">
            <a:extLst>
              <a:ext uri="{FF2B5EF4-FFF2-40B4-BE49-F238E27FC236}">
                <a16:creationId xmlns:a16="http://schemas.microsoft.com/office/drawing/2014/main" xmlns="" id="{D3CF083A-8A11-3D46-933E-5AAE67132E4B}"/>
              </a:ext>
            </a:extLst>
          </p:cNvPr>
          <p:cNvSpPr/>
          <p:nvPr/>
        </p:nvSpPr>
        <p:spPr>
          <a:xfrm>
            <a:off x="290094" y="524878"/>
            <a:ext cx="15740463" cy="7032957"/>
          </a:xfrm>
          <a:prstGeom prst="roundRect">
            <a:avLst>
              <a:gd name="adj" fmla="val 0"/>
            </a:avLst>
          </a:prstGeom>
          <a:solidFill>
            <a:schemeClr val="bg1">
              <a:lumMod val="85000"/>
            </a:schemeClr>
          </a:solidFill>
          <a:ln w="28575" cmpd="sng"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5200" b="1" dirty="0">
              <a:solidFill>
                <a:srgbClr val="052B48"/>
              </a:solidFill>
            </a:endParaRPr>
          </a:p>
        </p:txBody>
      </p:sp>
      <p:sp>
        <p:nvSpPr>
          <p:cNvPr id="83" name="Rounded Rectangle 82">
            <a:extLst>
              <a:ext uri="{FF2B5EF4-FFF2-40B4-BE49-F238E27FC236}">
                <a16:creationId xmlns:a16="http://schemas.microsoft.com/office/drawing/2014/main" xmlns="" id="{D3CF083A-8A11-3D46-933E-5AAE67132E4B}"/>
              </a:ext>
            </a:extLst>
          </p:cNvPr>
          <p:cNvSpPr/>
          <p:nvPr/>
        </p:nvSpPr>
        <p:spPr>
          <a:xfrm>
            <a:off x="292783" y="2811602"/>
            <a:ext cx="6071752" cy="4746234"/>
          </a:xfrm>
          <a:prstGeom prst="roundRect">
            <a:avLst>
              <a:gd name="adj" fmla="val 0"/>
            </a:avLst>
          </a:prstGeom>
          <a:solidFill>
            <a:schemeClr val="bg1">
              <a:lumMod val="65000"/>
            </a:schemeClr>
          </a:solidFill>
          <a:ln w="28575" cmpd="sng"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5200" b="1" dirty="0">
              <a:solidFill>
                <a:srgbClr val="052B48"/>
              </a:solidFill>
            </a:endParaRPr>
          </a:p>
        </p:txBody>
      </p:sp>
      <p:sp>
        <p:nvSpPr>
          <p:cNvPr id="91" name="Rectangle 90"/>
          <p:cNvSpPr/>
          <p:nvPr/>
        </p:nvSpPr>
        <p:spPr>
          <a:xfrm>
            <a:off x="296087" y="2811602"/>
            <a:ext cx="2159916" cy="430887"/>
          </a:xfrm>
          <a:prstGeom prst="rect">
            <a:avLst/>
          </a:prstGeom>
          <a:effectLst/>
        </p:spPr>
        <p:txBody>
          <a:bodyPr wrap="none" tIns="0" bIns="0">
            <a:spAutoFit/>
          </a:bodyPr>
          <a:lstStyle/>
          <a:p>
            <a:pPr algn="ctr"/>
            <a:r>
              <a:rPr lang="en-US" sz="2800" b="1" dirty="0" smtClean="0">
                <a:solidFill>
                  <a:srgbClr val="000000"/>
                </a:solidFill>
                <a:latin typeface="Arial"/>
                <a:cs typeface="Arial"/>
              </a:rPr>
              <a:t>Recordings</a:t>
            </a:r>
            <a:endParaRPr lang="en-US" sz="2800" b="1" dirty="0">
              <a:solidFill>
                <a:srgbClr val="000000"/>
              </a:solidFill>
              <a:latin typeface="Arial"/>
              <a:cs typeface="Arial"/>
            </a:endParaRPr>
          </a:p>
        </p:txBody>
      </p:sp>
      <p:graphicFrame>
        <p:nvGraphicFramePr>
          <p:cNvPr id="75" name="Table 7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0381825"/>
              </p:ext>
            </p:extLst>
          </p:nvPr>
        </p:nvGraphicFramePr>
        <p:xfrm>
          <a:off x="8583657" y="3807470"/>
          <a:ext cx="7305876" cy="3395471"/>
        </p:xfrm>
        <a:graphic>
          <a:graphicData uri="http://schemas.openxmlformats.org/drawingml/2006/table">
            <a:tbl>
              <a:tblPr firstRow="1" bandRow="1"/>
              <a:tblGrid>
                <a:gridCol w="50149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21060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72898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570897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1053415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675689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585044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979757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</a:tblGrid>
              <a:tr h="0">
                <a:tc gridSpan="8"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600" dirty="0" err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IntracellularRecordings</a:t>
                      </a:r>
                      <a:r>
                        <a:rPr lang="en-US" sz="1600" baseline="0" dirty="0" err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Table</a:t>
                      </a:r>
                      <a:endParaRPr lang="en-US" sz="16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electrodes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C000">
                        <a:lumMod val="50000"/>
                      </a:srgbClr>
                    </a:solidFill>
                  </a:tcPr>
                </a:tc>
                <a:tc gridSpan="3"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stimuli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>
                        <a:lumMod val="50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responses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D7D31">
                        <a:lumMod val="50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0">
                <a:tc rowSpan="2"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id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472C4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electrode</a:t>
                      </a:r>
                    </a:p>
                    <a:p>
                      <a:pPr algn="ctr"/>
                      <a:r>
                        <a:rPr lang="en-US" sz="1200" dirty="0" err="1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IntracellularElectrode</a:t>
                      </a:r>
                      <a:endParaRPr lang="en-US" sz="1200" dirty="0">
                        <a:solidFill>
                          <a:srgbClr val="000000"/>
                        </a:solidFill>
                        <a:latin typeface="Courier"/>
                        <a:cs typeface="Courier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C000">
                        <a:lumMod val="60000"/>
                        <a:lumOff val="40000"/>
                      </a:srgbClr>
                    </a:solidFill>
                  </a:tcPr>
                </a:tc>
                <a:tc gridSpan="3"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stimulus</a:t>
                      </a:r>
                    </a:p>
                    <a:p>
                      <a:pPr algn="ctr"/>
                      <a:r>
                        <a:rPr lang="en-US" sz="1400" dirty="0" err="1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compound_type</a:t>
                      </a:r>
                      <a:endParaRPr lang="en-US" sz="1400" dirty="0">
                        <a:solidFill>
                          <a:srgbClr val="000000"/>
                        </a:solidFill>
                        <a:latin typeface="Courier"/>
                        <a:cs typeface="Courier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response</a:t>
                      </a:r>
                    </a:p>
                    <a:p>
                      <a:pPr algn="ctr"/>
                      <a:r>
                        <a:rPr lang="en-US" sz="1400" dirty="0" err="1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compound_type</a:t>
                      </a:r>
                      <a:endParaRPr lang="en-US" sz="1400" dirty="0">
                        <a:solidFill>
                          <a:srgbClr val="000000"/>
                        </a:solidFill>
                        <a:latin typeface="Courier"/>
                        <a:cs typeface="Courier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D7D3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29052">
                <a:tc vMerge="1"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/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 vMerge="1"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/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err="1">
                          <a:latin typeface="Arial"/>
                          <a:cs typeface="Arial"/>
                        </a:rPr>
                        <a:t>idx_start</a:t>
                      </a:r>
                      <a:endParaRPr lang="en-US" sz="1200" dirty="0">
                        <a:latin typeface="Arial"/>
                        <a:cs typeface="Arial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Courier"/>
                          <a:cs typeface="Courier"/>
                        </a:rPr>
                        <a:t>int32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Arial"/>
                          <a:cs typeface="Arial"/>
                        </a:rPr>
                        <a:t>count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Courier"/>
                          <a:cs typeface="Courier"/>
                        </a:rPr>
                        <a:t>int32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err="1">
                          <a:latin typeface="Arial"/>
                          <a:cs typeface="Arial"/>
                        </a:rPr>
                        <a:t>timeseries</a:t>
                      </a:r>
                      <a:endParaRPr lang="en-US" sz="1200" dirty="0">
                        <a:latin typeface="Arial"/>
                        <a:cs typeface="Arial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err="1">
                          <a:latin typeface="Courier"/>
                          <a:cs typeface="Courier"/>
                        </a:rPr>
                        <a:t>TimeSeries</a:t>
                      </a:r>
                      <a:endParaRPr lang="en-US" sz="1200" dirty="0">
                        <a:latin typeface="Courier"/>
                        <a:cs typeface="Courier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err="1">
                          <a:latin typeface="Arial"/>
                          <a:cs typeface="Arial"/>
                        </a:rPr>
                        <a:t>idx_start</a:t>
                      </a:r>
                      <a:endParaRPr lang="en-US" sz="1200" dirty="0">
                        <a:latin typeface="Arial"/>
                        <a:cs typeface="Arial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smtClean="0">
                          <a:latin typeface="Courier"/>
                          <a:cs typeface="Courier"/>
                        </a:rPr>
                        <a:t>int32</a:t>
                      </a:r>
                      <a:endParaRPr lang="en-US" sz="1200" dirty="0">
                        <a:latin typeface="Courier"/>
                        <a:cs typeface="Courier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E7D3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Arial"/>
                          <a:cs typeface="Arial"/>
                        </a:rPr>
                        <a:t>count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Courier"/>
                          <a:cs typeface="Courier"/>
                        </a:rPr>
                        <a:t>int32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E7D3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err="1">
                          <a:latin typeface="Arial"/>
                          <a:cs typeface="Arial"/>
                        </a:rPr>
                        <a:t>timeseries</a:t>
                      </a:r>
                      <a:endParaRPr lang="en-US" sz="1200" dirty="0">
                        <a:latin typeface="Arial"/>
                        <a:cs typeface="Arial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err="1">
                          <a:latin typeface="Courier"/>
                          <a:cs typeface="Courier"/>
                        </a:rPr>
                        <a:t>TimeSeries</a:t>
                      </a:r>
                      <a:endParaRPr lang="en-US" sz="1200" dirty="0">
                        <a:latin typeface="Courier"/>
                        <a:cs typeface="Courier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E7D3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E1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120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S1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120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400" dirty="0">
                          <a:latin typeface="Arial"/>
                          <a:cs typeface="Arial"/>
                        </a:rPr>
                        <a:t>R1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400" dirty="0">
                          <a:latin typeface="Arial"/>
                          <a:cs typeface="Arial"/>
                        </a:rPr>
                        <a:t>E2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140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S2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140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R2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2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E1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120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S3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120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R3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3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E2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150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S4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150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R4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4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E3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110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S5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110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R5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5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E1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160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S6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160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R6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6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</a:tbl>
          </a:graphicData>
        </a:graphic>
      </p:graphicFrame>
      <p:graphicFrame>
        <p:nvGraphicFramePr>
          <p:cNvPr id="76" name="Table 7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8608955"/>
              </p:ext>
            </p:extLst>
          </p:nvPr>
        </p:nvGraphicFramePr>
        <p:xfrm>
          <a:off x="12166398" y="1284695"/>
          <a:ext cx="3230140" cy="2243327"/>
        </p:xfrm>
        <a:graphic>
          <a:graphicData uri="http://schemas.openxmlformats.org/drawingml/2006/table">
            <a:tbl>
              <a:tblPr firstRow="1" bandRow="1"/>
              <a:tblGrid>
                <a:gridCol w="48615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228351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15631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0">
                <a:tc gridSpan="3"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600" dirty="0" err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SimultaneousRecordingsTable</a:t>
                      </a:r>
                      <a:endParaRPr lang="en-US" sz="16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id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recordings</a:t>
                      </a:r>
                    </a:p>
                    <a:p>
                      <a:pPr algn="ctr"/>
                      <a:r>
                        <a:rPr lang="en-US" sz="1400" baseline="0" dirty="0" err="1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DynamicTableRegion</a:t>
                      </a:r>
                      <a:endParaRPr lang="en-US" sz="14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[0, 1]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[2, 3, 4]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2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[5, 6]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3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[7, 8]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5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[8, 9,</a:t>
                      </a:r>
                      <a:r>
                        <a:rPr lang="en-US" sz="1400" baseline="0" dirty="0">
                          <a:latin typeface="Arial"/>
                          <a:cs typeface="Arial"/>
                        </a:rPr>
                        <a:t> 10, 11]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  <p:sp>
        <p:nvSpPr>
          <p:cNvPr id="77" name="Left Brace 76"/>
          <p:cNvSpPr/>
          <p:nvPr/>
        </p:nvSpPr>
        <p:spPr>
          <a:xfrm>
            <a:off x="8354353" y="5254690"/>
            <a:ext cx="214862" cy="464680"/>
          </a:xfrm>
          <a:prstGeom prst="leftBrace">
            <a:avLst/>
          </a:prstGeom>
          <a:noFill/>
          <a:ln w="22225" cap="flat" cmpd="sng" algn="ctr">
            <a:solidFill>
              <a:srgbClr val="FF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78" name="Left Brace 77"/>
          <p:cNvSpPr/>
          <p:nvPr/>
        </p:nvSpPr>
        <p:spPr>
          <a:xfrm>
            <a:off x="8354071" y="5719370"/>
            <a:ext cx="215143" cy="741208"/>
          </a:xfrm>
          <a:prstGeom prst="leftBrace">
            <a:avLst/>
          </a:prstGeom>
          <a:noFill/>
          <a:ln w="22225" cap="flat" cmpd="sng" algn="ctr">
            <a:solidFill>
              <a:srgbClr val="FF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graphicFrame>
        <p:nvGraphicFramePr>
          <p:cNvPr id="79" name="Table 7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5807349"/>
              </p:ext>
            </p:extLst>
          </p:nvPr>
        </p:nvGraphicFramePr>
        <p:xfrm>
          <a:off x="7729673" y="1098659"/>
          <a:ext cx="3736968" cy="1993391"/>
        </p:xfrm>
        <a:graphic>
          <a:graphicData uri="http://schemas.openxmlformats.org/drawingml/2006/table">
            <a:tbl>
              <a:tblPr firstRow="1" bandRow="1"/>
              <a:tblGrid>
                <a:gridCol w="40483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15458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2177558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0">
                <a:tc gridSpan="3"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600" dirty="0" err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SequentialRecordingsTable</a:t>
                      </a:r>
                      <a:endParaRPr lang="en-US" sz="16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42750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id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stimulus_type</a:t>
                      </a:r>
                      <a:endParaRPr lang="en-US" sz="1400" dirty="0">
                        <a:solidFill>
                          <a:srgbClr val="FFFFFF"/>
                        </a:solidFill>
                        <a:latin typeface="Arial"/>
                        <a:cs typeface="Arial"/>
                      </a:endParaRPr>
                    </a:p>
                    <a:p>
                      <a:pPr algn="ctr"/>
                      <a:r>
                        <a:rPr lang="en-US" sz="1400" dirty="0">
                          <a:solidFill>
                            <a:srgbClr val="FFFFFF"/>
                          </a:solidFill>
                          <a:latin typeface="Courier"/>
                          <a:cs typeface="Courier"/>
                        </a:rPr>
                        <a:t>text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simultaneous_recordings</a:t>
                      </a:r>
                      <a:endParaRPr lang="en-US" sz="14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  <a:p>
                      <a:pPr algn="ctr"/>
                      <a:r>
                        <a:rPr lang="en-US" sz="1400" baseline="0" dirty="0" err="1" smtClean="0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DynamicTableRegion</a:t>
                      </a:r>
                      <a:endParaRPr lang="en-US" sz="14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square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[0, 1]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composite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[2, 3]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2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ramp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[5, 6]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3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noise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[7, 8, 9,10]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</a:tbl>
          </a:graphicData>
        </a:graphic>
      </p:graphicFrame>
      <p:sp>
        <p:nvSpPr>
          <p:cNvPr id="80" name="Left Brace 79"/>
          <p:cNvSpPr/>
          <p:nvPr/>
        </p:nvSpPr>
        <p:spPr>
          <a:xfrm>
            <a:off x="11943861" y="2056639"/>
            <a:ext cx="215143" cy="444130"/>
          </a:xfrm>
          <a:prstGeom prst="leftBrace">
            <a:avLst/>
          </a:prstGeom>
          <a:noFill/>
          <a:ln w="22225" cap="flat" cmpd="sng" algn="ctr">
            <a:solidFill>
              <a:srgbClr val="FF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81" name="Left Brace 80"/>
          <p:cNvSpPr/>
          <p:nvPr/>
        </p:nvSpPr>
        <p:spPr>
          <a:xfrm>
            <a:off x="11943579" y="2548911"/>
            <a:ext cx="215143" cy="444130"/>
          </a:xfrm>
          <a:prstGeom prst="leftBrace">
            <a:avLst/>
          </a:prstGeom>
          <a:noFill/>
          <a:ln w="22225" cap="flat" cmpd="sng" algn="ctr">
            <a:solidFill>
              <a:srgbClr val="FF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graphicFrame>
        <p:nvGraphicFramePr>
          <p:cNvPr id="117" name="Table 1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7475344"/>
              </p:ext>
            </p:extLst>
          </p:nvPr>
        </p:nvGraphicFramePr>
        <p:xfrm>
          <a:off x="4059136" y="744747"/>
          <a:ext cx="3195927" cy="1743455"/>
        </p:xfrm>
        <a:graphic>
          <a:graphicData uri="http://schemas.openxmlformats.org/drawingml/2006/table">
            <a:tbl>
              <a:tblPr firstRow="1" bandRow="1"/>
              <a:tblGrid>
                <a:gridCol w="588343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09741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1017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0">
                <a:tc gridSpan="3"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600" dirty="0" err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RepetitionsTable</a:t>
                      </a:r>
                      <a:endParaRPr lang="en-US" sz="16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id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sequential_recordings</a:t>
                      </a:r>
                      <a:endParaRPr lang="en-US" sz="14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  <a:p>
                      <a:pPr algn="ctr"/>
                      <a:r>
                        <a:rPr lang="en-US" sz="1400" baseline="0" dirty="0" err="1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DynamicTableRegion</a:t>
                      </a:r>
                      <a:endParaRPr lang="en-US" sz="14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[0, 1]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[2, 3]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2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[5, 6, 7, 8]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</a:tbl>
          </a:graphicData>
        </a:graphic>
      </p:graphicFrame>
      <p:sp>
        <p:nvSpPr>
          <p:cNvPr id="121" name="Left Brace 120"/>
          <p:cNvSpPr/>
          <p:nvPr/>
        </p:nvSpPr>
        <p:spPr>
          <a:xfrm>
            <a:off x="7514249" y="1877543"/>
            <a:ext cx="215143" cy="444130"/>
          </a:xfrm>
          <a:prstGeom prst="leftBrace">
            <a:avLst/>
          </a:prstGeom>
          <a:noFill/>
          <a:ln w="22225" cap="flat" cmpd="sng" algn="ctr">
            <a:solidFill>
              <a:srgbClr val="FF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122" name="Left Brace 121"/>
          <p:cNvSpPr/>
          <p:nvPr/>
        </p:nvSpPr>
        <p:spPr>
          <a:xfrm>
            <a:off x="7507027" y="2368060"/>
            <a:ext cx="215143" cy="444130"/>
          </a:xfrm>
          <a:prstGeom prst="leftBrace">
            <a:avLst/>
          </a:prstGeom>
          <a:noFill/>
          <a:ln w="22225" cap="flat" cmpd="sng" algn="ctr">
            <a:solidFill>
              <a:srgbClr val="FF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graphicFrame>
        <p:nvGraphicFramePr>
          <p:cNvPr id="124" name="Table 1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6009981"/>
              </p:ext>
            </p:extLst>
          </p:nvPr>
        </p:nvGraphicFramePr>
        <p:xfrm>
          <a:off x="413026" y="668142"/>
          <a:ext cx="3129561" cy="1493519"/>
        </p:xfrm>
        <a:graphic>
          <a:graphicData uri="http://schemas.openxmlformats.org/drawingml/2006/table">
            <a:tbl>
              <a:tblPr firstRow="1" bandRow="1"/>
              <a:tblGrid>
                <a:gridCol w="44084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260966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427753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0">
                <a:tc gridSpan="3"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600" b="1" dirty="0" err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ExperimentalConditionsTable</a:t>
                      </a:r>
                      <a:endParaRPr lang="en-US" sz="1600" b="1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id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repetitions</a:t>
                      </a:r>
                    </a:p>
                    <a:p>
                      <a:pPr algn="ctr"/>
                      <a:r>
                        <a:rPr lang="en-US" sz="1400" baseline="0" dirty="0" err="1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DynamicTableRegion</a:t>
                      </a:r>
                      <a:endParaRPr lang="en-US" sz="14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/>
                        <a:t>…</a:t>
                      </a:r>
                      <a:endParaRPr lang="en-US" sz="1400" dirty="0"/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[0, 1]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latin typeface="Arial"/>
                          <a:cs typeface="Arial"/>
                        </a:rPr>
                        <a:t>[2, 3]</a:t>
                      </a: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 marL="0" marR="0"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  <p:cxnSp>
        <p:nvCxnSpPr>
          <p:cNvPr id="125" name="Curved Connector 124"/>
          <p:cNvCxnSpPr>
            <a:endCxn id="80" idx="1"/>
          </p:cNvCxnSpPr>
          <p:nvPr/>
        </p:nvCxnSpPr>
        <p:spPr>
          <a:xfrm>
            <a:off x="10809896" y="1968057"/>
            <a:ext cx="1133965" cy="310647"/>
          </a:xfrm>
          <a:prstGeom prst="curvedConnector3">
            <a:avLst>
              <a:gd name="adj1" fmla="val 50000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126" name="Curved Connector 125"/>
          <p:cNvCxnSpPr>
            <a:endCxn id="81" idx="1"/>
          </p:cNvCxnSpPr>
          <p:nvPr/>
        </p:nvCxnSpPr>
        <p:spPr>
          <a:xfrm>
            <a:off x="10809896" y="2214261"/>
            <a:ext cx="1133683" cy="556715"/>
          </a:xfrm>
          <a:prstGeom prst="curvedConnector3">
            <a:avLst>
              <a:gd name="adj1" fmla="val 50000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127" name="Curved Connector 126"/>
          <p:cNvCxnSpPr>
            <a:stCxn id="140" idx="2"/>
            <a:endCxn id="77" idx="1"/>
          </p:cNvCxnSpPr>
          <p:nvPr/>
        </p:nvCxnSpPr>
        <p:spPr>
          <a:xfrm rot="5400000">
            <a:off x="9610007" y="925780"/>
            <a:ext cx="3305596" cy="5816904"/>
          </a:xfrm>
          <a:prstGeom prst="curvedConnector4">
            <a:avLst>
              <a:gd name="adj1" fmla="val 46759"/>
              <a:gd name="adj2" fmla="val 104903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128" name="Curved Connector 127"/>
          <p:cNvCxnSpPr>
            <a:stCxn id="141" idx="2"/>
            <a:endCxn id="78" idx="1"/>
          </p:cNvCxnSpPr>
          <p:nvPr/>
        </p:nvCxnSpPr>
        <p:spPr>
          <a:xfrm rot="5400000">
            <a:off x="9019037" y="1742600"/>
            <a:ext cx="3682409" cy="5012339"/>
          </a:xfrm>
          <a:prstGeom prst="curvedConnector4">
            <a:avLst>
              <a:gd name="adj1" fmla="val 33281"/>
              <a:gd name="adj2" fmla="val 113606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129" name="Curved Connector 128"/>
          <p:cNvCxnSpPr>
            <a:endCxn id="121" idx="1"/>
          </p:cNvCxnSpPr>
          <p:nvPr/>
        </p:nvCxnSpPr>
        <p:spPr>
          <a:xfrm>
            <a:off x="6220267" y="1638080"/>
            <a:ext cx="1293982" cy="461528"/>
          </a:xfrm>
          <a:prstGeom prst="curvedConnector3">
            <a:avLst>
              <a:gd name="adj1" fmla="val 50000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130" name="Curved Connector 129"/>
          <p:cNvCxnSpPr>
            <a:endCxn id="122" idx="1"/>
          </p:cNvCxnSpPr>
          <p:nvPr/>
        </p:nvCxnSpPr>
        <p:spPr>
          <a:xfrm>
            <a:off x="6220267" y="1877543"/>
            <a:ext cx="1286760" cy="712582"/>
          </a:xfrm>
          <a:prstGeom prst="curvedConnector3">
            <a:avLst>
              <a:gd name="adj1" fmla="val 50000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131" name="Curved Connector 130"/>
          <p:cNvCxnSpPr>
            <a:cxnSpLocks/>
          </p:cNvCxnSpPr>
          <p:nvPr/>
        </p:nvCxnSpPr>
        <p:spPr>
          <a:xfrm>
            <a:off x="2359746" y="1793635"/>
            <a:ext cx="1663118" cy="327423"/>
          </a:xfrm>
          <a:prstGeom prst="curvedConnector3">
            <a:avLst>
              <a:gd name="adj1" fmla="val 50000"/>
            </a:avLst>
          </a:prstGeom>
          <a:noFill/>
          <a:ln w="22225" cap="flat" cmpd="sng" algn="ctr">
            <a:solidFill>
              <a:srgbClr val="FF0000"/>
            </a:solidFill>
            <a:prstDash val="dash"/>
            <a:tailEnd type="triangle" w="lg" len="lg"/>
          </a:ln>
          <a:effectLst/>
        </p:spPr>
      </p:cxnSp>
      <p:sp>
        <p:nvSpPr>
          <p:cNvPr id="132" name="Left Brace 131"/>
          <p:cNvSpPr/>
          <p:nvPr/>
        </p:nvSpPr>
        <p:spPr>
          <a:xfrm>
            <a:off x="3830692" y="1523927"/>
            <a:ext cx="215143" cy="444130"/>
          </a:xfrm>
          <a:prstGeom prst="leftBrace">
            <a:avLst/>
          </a:prstGeom>
          <a:noFill/>
          <a:ln w="22225" cap="flat" cmpd="sng" algn="ctr">
            <a:solidFill>
              <a:srgbClr val="FF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cxnSp>
        <p:nvCxnSpPr>
          <p:cNvPr id="133" name="Curved Connector 132"/>
          <p:cNvCxnSpPr>
            <a:cxnSpLocks/>
            <a:endCxn id="132" idx="1"/>
          </p:cNvCxnSpPr>
          <p:nvPr/>
        </p:nvCxnSpPr>
        <p:spPr>
          <a:xfrm>
            <a:off x="2359746" y="1523927"/>
            <a:ext cx="1470946" cy="222065"/>
          </a:xfrm>
          <a:prstGeom prst="curvedConnector3">
            <a:avLst>
              <a:gd name="adj1" fmla="val 50000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139" name="Curved Connector 138"/>
          <p:cNvCxnSpPr/>
          <p:nvPr/>
        </p:nvCxnSpPr>
        <p:spPr>
          <a:xfrm>
            <a:off x="10809896" y="2488202"/>
            <a:ext cx="1348826" cy="663546"/>
          </a:xfrm>
          <a:prstGeom prst="curvedConnector3">
            <a:avLst>
              <a:gd name="adj1" fmla="val 50000"/>
            </a:avLst>
          </a:prstGeom>
          <a:noFill/>
          <a:ln w="22225" cap="flat" cmpd="sng" algn="ctr">
            <a:solidFill>
              <a:srgbClr val="FF0000"/>
            </a:solidFill>
            <a:prstDash val="dash"/>
            <a:tailEnd type="triangle" w="lg" len="lg"/>
          </a:ln>
          <a:effectLst/>
        </p:spPr>
      </p:cxnSp>
      <p:sp>
        <p:nvSpPr>
          <p:cNvPr id="140" name="Rectangle 139"/>
          <p:cNvSpPr/>
          <p:nvPr/>
        </p:nvSpPr>
        <p:spPr>
          <a:xfrm flipH="1">
            <a:off x="14071903" y="2088231"/>
            <a:ext cx="198708" cy="93203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 </a:t>
            </a:r>
          </a:p>
        </p:txBody>
      </p:sp>
      <p:sp>
        <p:nvSpPr>
          <p:cNvPr id="141" name="Rectangle 140"/>
          <p:cNvSpPr/>
          <p:nvPr/>
        </p:nvSpPr>
        <p:spPr>
          <a:xfrm flipH="1">
            <a:off x="13267056" y="2314362"/>
            <a:ext cx="198708" cy="93203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Rectangle 141"/>
          <p:cNvSpPr/>
          <p:nvPr/>
        </p:nvSpPr>
        <p:spPr>
          <a:xfrm flipH="1">
            <a:off x="9358776" y="1900583"/>
            <a:ext cx="198708" cy="49668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Rectangle 144"/>
          <p:cNvSpPr/>
          <p:nvPr/>
        </p:nvSpPr>
        <p:spPr>
          <a:xfrm flipH="1">
            <a:off x="9557484" y="2121058"/>
            <a:ext cx="198708" cy="93203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Rectangle 164"/>
          <p:cNvSpPr/>
          <p:nvPr/>
        </p:nvSpPr>
        <p:spPr>
          <a:xfrm>
            <a:off x="12178867" y="524879"/>
            <a:ext cx="3711528" cy="430887"/>
          </a:xfrm>
          <a:prstGeom prst="rect">
            <a:avLst/>
          </a:prstGeom>
          <a:effectLst/>
        </p:spPr>
        <p:txBody>
          <a:bodyPr wrap="none" lIns="0" tIns="0" rIns="0" bIns="0">
            <a:spAutoFit/>
          </a:bodyPr>
          <a:lstStyle/>
          <a:p>
            <a:pPr algn="ctr"/>
            <a:r>
              <a:rPr lang="en-US" sz="2800" b="1" dirty="0" smtClean="0">
                <a:solidFill>
                  <a:srgbClr val="000000"/>
                </a:solidFill>
                <a:latin typeface="Arial"/>
                <a:cs typeface="Arial"/>
              </a:rPr>
              <a:t> </a:t>
            </a:r>
            <a:r>
              <a:rPr lang="en-US" sz="2800" b="1" dirty="0" smtClean="0">
                <a:solidFill>
                  <a:srgbClr val="000000"/>
                </a:solidFill>
                <a:latin typeface="Arial"/>
                <a:cs typeface="Arial"/>
              </a:rPr>
              <a:t>Experiment </a:t>
            </a:r>
            <a:r>
              <a:rPr lang="en-US" sz="2800" b="1" dirty="0">
                <a:solidFill>
                  <a:srgbClr val="000000"/>
                </a:solidFill>
                <a:latin typeface="Arial"/>
                <a:cs typeface="Arial"/>
              </a:rPr>
              <a:t>Metadata</a:t>
            </a:r>
          </a:p>
        </p:txBody>
      </p:sp>
      <p:graphicFrame>
        <p:nvGraphicFramePr>
          <p:cNvPr id="84" name="Table 8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1734934"/>
              </p:ext>
            </p:extLst>
          </p:nvPr>
        </p:nvGraphicFramePr>
        <p:xfrm>
          <a:off x="422392" y="3707694"/>
          <a:ext cx="1401892" cy="249935"/>
        </p:xfrm>
        <a:graphic>
          <a:graphicData uri="http://schemas.openxmlformats.org/drawingml/2006/table">
            <a:tbl>
              <a:tblPr firstRow="1" bandRow="1"/>
              <a:tblGrid>
                <a:gridCol w="140189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Device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85" name="Table 8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71765260"/>
              </p:ext>
            </p:extLst>
          </p:nvPr>
        </p:nvGraphicFramePr>
        <p:xfrm>
          <a:off x="2256829" y="3354327"/>
          <a:ext cx="2225686" cy="713231"/>
        </p:xfrm>
        <a:graphic>
          <a:graphicData uri="http://schemas.openxmlformats.org/drawingml/2006/table">
            <a:tbl>
              <a:tblPr firstRow="1" bandRow="1"/>
              <a:tblGrid>
                <a:gridCol w="222568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IntracellularElectrode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l"/>
                      <a:endParaRPr lang="en-US" sz="1400" b="0" dirty="0" smtClean="0">
                        <a:latin typeface="Arial"/>
                        <a:cs typeface="Arial"/>
                      </a:endParaRPr>
                    </a:p>
                    <a:p>
                      <a:pPr algn="l"/>
                      <a:endParaRPr lang="en-US" sz="1400" b="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cxnSp>
        <p:nvCxnSpPr>
          <p:cNvPr id="86" name="Curved Connector 149"/>
          <p:cNvCxnSpPr>
            <a:stCxn id="93" idx="1"/>
            <a:endCxn id="84" idx="3"/>
          </p:cNvCxnSpPr>
          <p:nvPr/>
        </p:nvCxnSpPr>
        <p:spPr>
          <a:xfrm flipH="1">
            <a:off x="1824284" y="3829427"/>
            <a:ext cx="523123" cy="3234"/>
          </a:xfrm>
          <a:prstGeom prst="straightConnector1">
            <a:avLst/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graphicFrame>
        <p:nvGraphicFramePr>
          <p:cNvPr id="88" name="Table 8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39801287"/>
              </p:ext>
            </p:extLst>
          </p:nvPr>
        </p:nvGraphicFramePr>
        <p:xfrm>
          <a:off x="429383" y="4559381"/>
          <a:ext cx="2311147" cy="713231"/>
        </p:xfrm>
        <a:graphic>
          <a:graphicData uri="http://schemas.openxmlformats.org/drawingml/2006/table">
            <a:tbl>
              <a:tblPr firstRow="1" bandRow="1"/>
              <a:tblGrid>
                <a:gridCol w="231114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 smtClean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PatchClampSeries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29052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l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b="0" dirty="0" smtClean="0">
                        <a:latin typeface="Arial"/>
                        <a:cs typeface="Arial"/>
                      </a:endParaRPr>
                    </a:p>
                    <a:p>
                      <a:pPr marL="0" marR="0" indent="0" algn="l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b="0" dirty="0"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cxnSp>
        <p:nvCxnSpPr>
          <p:cNvPr id="89" name="Curved Connector 88"/>
          <p:cNvCxnSpPr>
            <a:stCxn id="14" idx="1"/>
            <a:endCxn id="85" idx="3"/>
          </p:cNvCxnSpPr>
          <p:nvPr/>
        </p:nvCxnSpPr>
        <p:spPr>
          <a:xfrm rot="10800000">
            <a:off x="4482516" y="3710943"/>
            <a:ext cx="5208845" cy="3129925"/>
          </a:xfrm>
          <a:prstGeom prst="curvedConnector3">
            <a:avLst>
              <a:gd name="adj1" fmla="val 50000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90" name="Curved Connector 89"/>
          <p:cNvCxnSpPr>
            <a:stCxn id="115" idx="2"/>
            <a:endCxn id="95" idx="2"/>
          </p:cNvCxnSpPr>
          <p:nvPr/>
        </p:nvCxnSpPr>
        <p:spPr>
          <a:xfrm rot="5400000" flipH="1">
            <a:off x="9200524" y="862791"/>
            <a:ext cx="2261415" cy="10156135"/>
          </a:xfrm>
          <a:prstGeom prst="curvedConnector3">
            <a:avLst>
              <a:gd name="adj1" fmla="val -16735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92" name="Curved Connector 91"/>
          <p:cNvCxnSpPr>
            <a:stCxn id="114" idx="2"/>
            <a:endCxn id="95" idx="2"/>
          </p:cNvCxnSpPr>
          <p:nvPr/>
        </p:nvCxnSpPr>
        <p:spPr>
          <a:xfrm rot="5400000" flipH="1">
            <a:off x="8088480" y="1974834"/>
            <a:ext cx="2194564" cy="7865196"/>
          </a:xfrm>
          <a:prstGeom prst="curvedConnector3">
            <a:avLst>
              <a:gd name="adj1" fmla="val -6704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sp>
        <p:nvSpPr>
          <p:cNvPr id="93" name="Rounded Rectangle 92"/>
          <p:cNvSpPr/>
          <p:nvPr/>
        </p:nvSpPr>
        <p:spPr>
          <a:xfrm>
            <a:off x="2347407" y="3678972"/>
            <a:ext cx="922332" cy="300910"/>
          </a:xfrm>
          <a:prstGeom prst="roundRect">
            <a:avLst>
              <a:gd name="adj" fmla="val 0"/>
            </a:avLst>
          </a:prstGeom>
          <a:solidFill>
            <a:srgbClr val="FF0000"/>
          </a:solidFill>
          <a:ln w="19050" cmpd="sng"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tIns="0" bIns="0" rtlCol="0" anchor="t" anchorCtr="0"/>
          <a:lstStyle/>
          <a:p>
            <a:pPr algn="ctr"/>
            <a:r>
              <a:rPr lang="en-US" sz="1600" dirty="0" smtClean="0">
                <a:solidFill>
                  <a:srgbClr val="000000"/>
                </a:solidFill>
                <a:latin typeface="Arial"/>
                <a:cs typeface="Arial"/>
              </a:rPr>
              <a:t>device</a:t>
            </a:r>
            <a:endParaRPr lang="en-US" sz="1600" dirty="0"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94" name="Rounded Rectangle 93"/>
          <p:cNvSpPr/>
          <p:nvPr/>
        </p:nvSpPr>
        <p:spPr>
          <a:xfrm>
            <a:off x="513330" y="4899659"/>
            <a:ext cx="1248805" cy="300910"/>
          </a:xfrm>
          <a:prstGeom prst="roundRect">
            <a:avLst>
              <a:gd name="adj" fmla="val 0"/>
            </a:avLst>
          </a:prstGeom>
          <a:solidFill>
            <a:srgbClr val="FF0000"/>
          </a:solidFill>
          <a:ln w="19050" cmpd="sng"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tIns="0" bIns="0" rtlCol="0" anchor="t" anchorCtr="0"/>
          <a:lstStyle/>
          <a:p>
            <a:pPr algn="ctr"/>
            <a:r>
              <a:rPr lang="en-US" sz="1600" dirty="0" smtClean="0">
                <a:solidFill>
                  <a:srgbClr val="000000"/>
                </a:solidFill>
                <a:latin typeface="Arial"/>
                <a:cs typeface="Arial"/>
              </a:rPr>
              <a:t>electrode</a:t>
            </a:r>
            <a:endParaRPr lang="en-US" sz="1600" dirty="0">
              <a:solidFill>
                <a:srgbClr val="000000"/>
              </a:solidFill>
              <a:latin typeface="Arial"/>
              <a:cs typeface="Arial"/>
            </a:endParaRPr>
          </a:p>
        </p:txBody>
      </p:sp>
      <p:graphicFrame>
        <p:nvGraphicFramePr>
          <p:cNvPr id="95" name="Table 9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0646584"/>
              </p:ext>
            </p:extLst>
          </p:nvPr>
        </p:nvGraphicFramePr>
        <p:xfrm>
          <a:off x="4286061" y="4560215"/>
          <a:ext cx="1934206" cy="249935"/>
        </p:xfrm>
        <a:graphic>
          <a:graphicData uri="http://schemas.openxmlformats.org/drawingml/2006/table">
            <a:tbl>
              <a:tblPr firstRow="1" bandRow="1"/>
              <a:tblGrid>
                <a:gridCol w="193420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86179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 smtClean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TimeSeries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96" name="Up Arrow 95"/>
          <p:cNvSpPr/>
          <p:nvPr/>
        </p:nvSpPr>
        <p:spPr>
          <a:xfrm rot="5400000">
            <a:off x="4062906" y="4561589"/>
            <a:ext cx="183113" cy="263196"/>
          </a:xfrm>
          <a:prstGeom prst="upArrow">
            <a:avLst>
              <a:gd name="adj1" fmla="val 0"/>
              <a:gd name="adj2" fmla="val 61983"/>
            </a:avLst>
          </a:prstGeom>
          <a:solidFill>
            <a:srgbClr val="FFFFFF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97" name="Table 9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572910"/>
              </p:ext>
            </p:extLst>
          </p:nvPr>
        </p:nvGraphicFramePr>
        <p:xfrm>
          <a:off x="2931720" y="5827658"/>
          <a:ext cx="2075952" cy="249935"/>
        </p:xfrm>
        <a:graphic>
          <a:graphicData uri="http://schemas.openxmlformats.org/drawingml/2006/table">
            <a:tbl>
              <a:tblPr firstRow="1" bandRow="1"/>
              <a:tblGrid>
                <a:gridCol w="207595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 smtClean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CurrentClampSeries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98" name="Table 9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833979"/>
              </p:ext>
            </p:extLst>
          </p:nvPr>
        </p:nvGraphicFramePr>
        <p:xfrm>
          <a:off x="2328815" y="5468271"/>
          <a:ext cx="2678857" cy="255366"/>
        </p:xfrm>
        <a:graphic>
          <a:graphicData uri="http://schemas.openxmlformats.org/drawingml/2006/table">
            <a:tbl>
              <a:tblPr firstRow="1" bandRow="1"/>
              <a:tblGrid>
                <a:gridCol w="267885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55366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 smtClean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CurrentClampStimulusSeries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99" name="Table 9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8817173"/>
              </p:ext>
            </p:extLst>
          </p:nvPr>
        </p:nvGraphicFramePr>
        <p:xfrm>
          <a:off x="2931720" y="6310144"/>
          <a:ext cx="2075952" cy="249935"/>
        </p:xfrm>
        <a:graphic>
          <a:graphicData uri="http://schemas.openxmlformats.org/drawingml/2006/table">
            <a:tbl>
              <a:tblPr firstRow="1" bandRow="1"/>
              <a:tblGrid>
                <a:gridCol w="207595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 smtClean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IZeroClampSeries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100" name="Up Arrow 99"/>
          <p:cNvSpPr/>
          <p:nvPr/>
        </p:nvSpPr>
        <p:spPr>
          <a:xfrm>
            <a:off x="3865630" y="6087106"/>
            <a:ext cx="183113" cy="223037"/>
          </a:xfrm>
          <a:prstGeom prst="upArrow">
            <a:avLst>
              <a:gd name="adj1" fmla="val 0"/>
              <a:gd name="adj2" fmla="val 61983"/>
            </a:avLst>
          </a:prstGeom>
          <a:solidFill>
            <a:srgbClr val="FFFFFF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Up Arrow 100"/>
          <p:cNvSpPr/>
          <p:nvPr/>
        </p:nvSpPr>
        <p:spPr>
          <a:xfrm>
            <a:off x="1515247" y="5272612"/>
            <a:ext cx="183113" cy="185262"/>
          </a:xfrm>
          <a:prstGeom prst="upArrow">
            <a:avLst>
              <a:gd name="adj1" fmla="val 0"/>
              <a:gd name="adj2" fmla="val 61983"/>
            </a:avLst>
          </a:prstGeom>
          <a:solidFill>
            <a:srgbClr val="FFFFFF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2" name="Curved Connector 137"/>
          <p:cNvCxnSpPr>
            <a:stCxn id="98" idx="1"/>
            <a:endCxn id="101" idx="2"/>
          </p:cNvCxnSpPr>
          <p:nvPr/>
        </p:nvCxnSpPr>
        <p:spPr>
          <a:xfrm rot="10800000">
            <a:off x="1606805" y="5457874"/>
            <a:ext cx="722011" cy="138080"/>
          </a:xfrm>
          <a:prstGeom prst="bentConnector2">
            <a:avLst/>
          </a:prstGeom>
          <a:noFill/>
          <a:ln w="9525" cap="flat" cmpd="sng" algn="ctr">
            <a:solidFill>
              <a:srgbClr val="000000"/>
            </a:solidFill>
            <a:prstDash val="solid"/>
            <a:headEnd type="none"/>
            <a:tailEnd type="none" w="lg" len="lg"/>
          </a:ln>
          <a:effectLst/>
        </p:spPr>
      </p:cxnSp>
      <p:graphicFrame>
        <p:nvGraphicFramePr>
          <p:cNvPr id="103" name="Table 10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9539319"/>
              </p:ext>
            </p:extLst>
          </p:nvPr>
        </p:nvGraphicFramePr>
        <p:xfrm>
          <a:off x="3001408" y="7145070"/>
          <a:ext cx="2018102" cy="249935"/>
        </p:xfrm>
        <a:graphic>
          <a:graphicData uri="http://schemas.openxmlformats.org/drawingml/2006/table">
            <a:tbl>
              <a:tblPr firstRow="1" bandRow="1"/>
              <a:tblGrid>
                <a:gridCol w="201810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 smtClean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VoltageClampSeries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cxnSp>
        <p:nvCxnSpPr>
          <p:cNvPr id="104" name="Curved Connector 137"/>
          <p:cNvCxnSpPr>
            <a:stCxn id="106" idx="1"/>
            <a:endCxn id="101" idx="2"/>
          </p:cNvCxnSpPr>
          <p:nvPr/>
        </p:nvCxnSpPr>
        <p:spPr>
          <a:xfrm rot="10800000">
            <a:off x="1606805" y="5457874"/>
            <a:ext cx="694535" cy="1439326"/>
          </a:xfrm>
          <a:prstGeom prst="bentConnector2">
            <a:avLst/>
          </a:prstGeom>
          <a:noFill/>
          <a:ln w="9525" cap="flat" cmpd="sng" algn="ctr">
            <a:solidFill>
              <a:srgbClr val="000000"/>
            </a:solidFill>
            <a:prstDash val="solid"/>
            <a:headEnd type="none"/>
            <a:tailEnd type="none" w="lg" len="lg"/>
          </a:ln>
          <a:effectLst/>
        </p:spPr>
      </p:cxnSp>
      <p:cxnSp>
        <p:nvCxnSpPr>
          <p:cNvPr id="105" name="Curved Connector 137"/>
          <p:cNvCxnSpPr>
            <a:stCxn id="97" idx="1"/>
            <a:endCxn id="101" idx="2"/>
          </p:cNvCxnSpPr>
          <p:nvPr/>
        </p:nvCxnSpPr>
        <p:spPr>
          <a:xfrm rot="10800000">
            <a:off x="1606804" y="5457875"/>
            <a:ext cx="1324916" cy="494751"/>
          </a:xfrm>
          <a:prstGeom prst="bentConnector2">
            <a:avLst/>
          </a:prstGeom>
          <a:noFill/>
          <a:ln w="9525" cap="flat" cmpd="sng" algn="ctr">
            <a:solidFill>
              <a:srgbClr val="000000"/>
            </a:solidFill>
            <a:prstDash val="solid"/>
            <a:headEnd type="none"/>
            <a:tailEnd type="none" w="lg" len="lg"/>
          </a:ln>
          <a:effectLst/>
        </p:spPr>
      </p:cxnSp>
      <p:graphicFrame>
        <p:nvGraphicFramePr>
          <p:cNvPr id="106" name="Table 10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05774997"/>
              </p:ext>
            </p:extLst>
          </p:nvPr>
        </p:nvGraphicFramePr>
        <p:xfrm>
          <a:off x="2301339" y="6772233"/>
          <a:ext cx="2706333" cy="249935"/>
        </p:xfrm>
        <a:graphic>
          <a:graphicData uri="http://schemas.openxmlformats.org/drawingml/2006/table">
            <a:tbl>
              <a:tblPr firstRow="1" bandRow="1"/>
              <a:tblGrid>
                <a:gridCol w="2706333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0">
                <a:tc>
                  <a:txBody>
                    <a:bodyPr/>
                    <a:lstStyle>
                      <a:lvl1pPr marL="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235100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470200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7053010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9404013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11755016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14106019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16457022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18808025" algn="l" defTabSz="2351003" rtl="0" eaLnBrk="1" latinLnBrk="0" hangingPunct="1">
                        <a:defRPr sz="93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 smtClean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VoltageClampStimulusSeries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cxnSp>
        <p:nvCxnSpPr>
          <p:cNvPr id="107" name="Curved Connector 137"/>
          <p:cNvCxnSpPr>
            <a:stCxn id="103" idx="1"/>
            <a:endCxn id="101" idx="2"/>
          </p:cNvCxnSpPr>
          <p:nvPr/>
        </p:nvCxnSpPr>
        <p:spPr>
          <a:xfrm rot="10800000">
            <a:off x="1606804" y="5457875"/>
            <a:ext cx="1394604" cy="1812163"/>
          </a:xfrm>
          <a:prstGeom prst="bentConnector2">
            <a:avLst/>
          </a:prstGeom>
          <a:noFill/>
          <a:ln w="9525" cap="flat" cmpd="sng" algn="ctr">
            <a:solidFill>
              <a:srgbClr val="000000"/>
            </a:solidFill>
            <a:prstDash val="solid"/>
            <a:headEnd type="none"/>
            <a:tailEnd type="none" w="lg" len="lg"/>
          </a:ln>
          <a:effectLst/>
        </p:spPr>
      </p:cxnSp>
      <p:sp>
        <p:nvSpPr>
          <p:cNvPr id="14" name="Rectangle 13"/>
          <p:cNvSpPr/>
          <p:nvPr/>
        </p:nvSpPr>
        <p:spPr>
          <a:xfrm>
            <a:off x="9691360" y="6787314"/>
            <a:ext cx="960469" cy="107105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Rectangle 113"/>
          <p:cNvSpPr/>
          <p:nvPr/>
        </p:nvSpPr>
        <p:spPr>
          <a:xfrm>
            <a:off x="12638125" y="6897609"/>
            <a:ext cx="960469" cy="107105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Rectangle 114"/>
          <p:cNvSpPr/>
          <p:nvPr/>
        </p:nvSpPr>
        <p:spPr>
          <a:xfrm>
            <a:off x="14929064" y="6964460"/>
            <a:ext cx="960469" cy="107105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71" name="Curved Connector 137"/>
          <p:cNvCxnSpPr>
            <a:stCxn id="96" idx="2"/>
          </p:cNvCxnSpPr>
          <p:nvPr/>
        </p:nvCxnSpPr>
        <p:spPr>
          <a:xfrm flipH="1">
            <a:off x="2740530" y="4693188"/>
            <a:ext cx="1282335" cy="0"/>
          </a:xfrm>
          <a:prstGeom prst="straightConnector1">
            <a:avLst/>
          </a:prstGeom>
          <a:noFill/>
          <a:ln w="9525" cap="flat" cmpd="sng" algn="ctr">
            <a:solidFill>
              <a:srgbClr val="000000"/>
            </a:solidFill>
            <a:prstDash val="solid"/>
            <a:headEnd type="none"/>
            <a:tailEnd type="none" w="lg" len="lg"/>
          </a:ln>
          <a:effectLst/>
        </p:spPr>
      </p:cxnSp>
      <p:cxnSp>
        <p:nvCxnSpPr>
          <p:cNvPr id="87" name="Curved Connector 314"/>
          <p:cNvCxnSpPr>
            <a:stCxn id="94" idx="2"/>
          </p:cNvCxnSpPr>
          <p:nvPr/>
        </p:nvCxnSpPr>
        <p:spPr>
          <a:xfrm rot="5400000" flipH="1" flipV="1">
            <a:off x="1327122" y="3878171"/>
            <a:ext cx="1133009" cy="1511788"/>
          </a:xfrm>
          <a:prstGeom prst="curvedConnector4">
            <a:avLst>
              <a:gd name="adj1" fmla="val 13644"/>
              <a:gd name="adj2" fmla="val 100032"/>
            </a:avLst>
          </a:prstGeom>
          <a:noFill/>
          <a:ln w="22225" cap="flat" cmpd="sng" algn="ctr">
            <a:solidFill>
              <a:srgbClr val="FF0000"/>
            </a:solidFill>
            <a:prstDash val="solid"/>
            <a:tailEnd type="triangle" w="lg" len="lg"/>
          </a:ln>
          <a:effectLst/>
        </p:spPr>
      </p:cxnSp>
      <p:cxnSp>
        <p:nvCxnSpPr>
          <p:cNvPr id="276" name="Curved Connector 275"/>
          <p:cNvCxnSpPr>
            <a:cxnSpLocks/>
          </p:cNvCxnSpPr>
          <p:nvPr/>
        </p:nvCxnSpPr>
        <p:spPr>
          <a:xfrm>
            <a:off x="6220267" y="2138736"/>
            <a:ext cx="1509406" cy="838141"/>
          </a:xfrm>
          <a:prstGeom prst="curvedConnector3">
            <a:avLst>
              <a:gd name="adj1" fmla="val 34975"/>
            </a:avLst>
          </a:prstGeom>
          <a:noFill/>
          <a:ln w="22225" cap="flat" cmpd="sng" algn="ctr">
            <a:solidFill>
              <a:srgbClr val="FF0000"/>
            </a:solidFill>
            <a:prstDash val="dash"/>
            <a:tailEnd type="triangle" w="lg" len="lg"/>
          </a:ln>
          <a:effectLst/>
        </p:spPr>
      </p:cxnSp>
    </p:spTree>
    <p:extLst>
      <p:ext uri="{BB962C8B-B14F-4D97-AF65-F5344CB8AC3E}">
        <p14:creationId xmlns:p14="http://schemas.microsoft.com/office/powerpoint/2010/main" val="30665713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9877516"/>
              </p:ext>
            </p:extLst>
          </p:nvPr>
        </p:nvGraphicFramePr>
        <p:xfrm>
          <a:off x="519061" y="1331644"/>
          <a:ext cx="10827986" cy="1432559"/>
        </p:xfrm>
        <a:graphic>
          <a:graphicData uri="http://schemas.openxmlformats.org/drawingml/2006/table">
            <a:tbl>
              <a:tblPr firstRow="1" bandRow="1"/>
              <a:tblGrid>
                <a:gridCol w="452551"/>
                <a:gridCol w="423346"/>
                <a:gridCol w="2449851"/>
                <a:gridCol w="462673"/>
                <a:gridCol w="2563205"/>
                <a:gridCol w="444166"/>
                <a:gridCol w="2623353"/>
                <a:gridCol w="360885"/>
                <a:gridCol w="562147"/>
                <a:gridCol w="485809"/>
              </a:tblGrid>
              <a:tr h="0">
                <a:tc gridSpan="10">
                  <a:txBody>
                    <a:bodyPr/>
                    <a:lstStyle>
                      <a:lvl1pPr marL="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err="1" smtClean="0">
                          <a:solidFill>
                            <a:schemeClr val="tx1"/>
                          </a:solidFill>
                          <a:latin typeface="Futura"/>
                          <a:cs typeface="Futura"/>
                        </a:rPr>
                        <a:t>IntracellularRecordings</a:t>
                      </a:r>
                      <a:r>
                        <a:rPr lang="en-US" sz="1400" baseline="0" dirty="0" err="1" smtClean="0">
                          <a:solidFill>
                            <a:schemeClr val="tx1"/>
                          </a:solidFill>
                          <a:latin typeface="Futura"/>
                          <a:cs typeface="Futura"/>
                        </a:rPr>
                        <a:t>Table</a:t>
                      </a:r>
                      <a:endParaRPr lang="en-US" sz="1400" dirty="0">
                        <a:solidFill>
                          <a:schemeClr val="tx1"/>
                        </a:solidFill>
                        <a:latin typeface="Futura"/>
                        <a:cs typeface="Futura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0">
                <a:tc gridSpan="2"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electrodes</a:t>
                      </a:r>
                      <a:endParaRPr lang="en-US" sz="14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C000">
                        <a:lumMod val="50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stimuli</a:t>
                      </a:r>
                      <a:endParaRPr lang="en-US" sz="14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>
                        <a:lumMod val="50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50000"/>
                      </a:scheme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responses</a:t>
                      </a:r>
                      <a:endParaRPr lang="en-US" sz="14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D7D31">
                        <a:lumMod val="50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50000"/>
                      </a:scheme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>
                          <a:solidFill>
                            <a:srgbClr val="000000"/>
                          </a:solidFill>
                        </a:rPr>
                        <a:t>id</a:t>
                      </a:r>
                      <a:endParaRPr lang="en-US" sz="1400" dirty="0">
                        <a:solidFill>
                          <a:srgbClr val="000000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472C4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…</a:t>
                      </a:r>
                      <a:endParaRPr lang="en-US" sz="1400" dirty="0">
                        <a:solidFill>
                          <a:srgbClr val="000000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472C4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electrode</a:t>
                      </a:r>
                    </a:p>
                    <a:p>
                      <a:pPr algn="ctr"/>
                      <a:r>
                        <a:rPr lang="en-US" sz="1200" baseline="0" dirty="0" err="1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IntracellularElectrode</a:t>
                      </a:r>
                      <a:endParaRPr lang="en-US" sz="1200" dirty="0">
                        <a:solidFill>
                          <a:srgbClr val="000000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C000">
                        <a:lumMod val="60000"/>
                        <a:lumOff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C000">
                        <a:lumMod val="60000"/>
                        <a:lumOff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stimulus</a:t>
                      </a:r>
                    </a:p>
                    <a:p>
                      <a:pPr algn="ctr"/>
                      <a:r>
                        <a:rPr lang="en-US" sz="1200" dirty="0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(int32, int32,</a:t>
                      </a:r>
                      <a:r>
                        <a:rPr lang="en-US" sz="1200" baseline="0" dirty="0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 </a:t>
                      </a:r>
                      <a:r>
                        <a:rPr lang="en-US" sz="1200" baseline="0" dirty="0" err="1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TimeSeries</a:t>
                      </a:r>
                      <a:r>
                        <a:rPr lang="en-US" sz="1200" baseline="0" dirty="0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)</a:t>
                      </a:r>
                      <a:endParaRPr lang="en-US" sz="1200" dirty="0">
                        <a:solidFill>
                          <a:srgbClr val="000000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response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(int32, int32,</a:t>
                      </a:r>
                      <a:r>
                        <a:rPr lang="en-US" sz="1200" baseline="0" dirty="0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 </a:t>
                      </a:r>
                      <a:r>
                        <a:rPr lang="en-US" sz="1200" baseline="0" dirty="0" err="1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TimeSeries</a:t>
                      </a:r>
                      <a:r>
                        <a:rPr lang="en-US" sz="1200" baseline="0" dirty="0" smtClean="0">
                          <a:solidFill>
                            <a:srgbClr val="000000"/>
                          </a:solidFill>
                          <a:latin typeface="Courier"/>
                          <a:cs typeface="Courier"/>
                        </a:rPr>
                        <a:t>)</a:t>
                      </a:r>
                      <a:endParaRPr lang="en-US" sz="1200" dirty="0" smtClean="0">
                        <a:solidFill>
                          <a:srgbClr val="000000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D7D31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D7D31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/>
                    </a:solidFill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400" dirty="0" smtClean="0"/>
                        <a:t>0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400" dirty="0" smtClean="0"/>
                        <a:t>(</a:t>
                      </a:r>
                      <a:r>
                        <a:rPr lang="en-US" sz="1400" dirty="0" err="1" smtClean="0"/>
                        <a:t>idx_start</a:t>
                      </a:r>
                      <a:r>
                        <a:rPr lang="en-US" sz="1400" dirty="0" smtClean="0"/>
                        <a:t>,</a:t>
                      </a:r>
                      <a:r>
                        <a:rPr lang="en-US" sz="1400" baseline="0" dirty="0" smtClean="0"/>
                        <a:t> count, </a:t>
                      </a:r>
                      <a:r>
                        <a:rPr lang="en-US" sz="1400" baseline="0" dirty="0" err="1" smtClean="0"/>
                        <a:t>timeseries</a:t>
                      </a:r>
                      <a:r>
                        <a:rPr lang="en-US" sz="1400" baseline="0" dirty="0" smtClean="0"/>
                        <a:t>)</a:t>
                      </a:r>
                      <a:endParaRPr lang="en-US" sz="1400" dirty="0" smtClean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400" dirty="0" smtClean="0"/>
                        <a:t>(</a:t>
                      </a:r>
                      <a:r>
                        <a:rPr lang="en-US" sz="1400" dirty="0" err="1" smtClean="0"/>
                        <a:t>idx_start</a:t>
                      </a:r>
                      <a:r>
                        <a:rPr lang="en-US" sz="1400" dirty="0" smtClean="0"/>
                        <a:t>,</a:t>
                      </a:r>
                      <a:r>
                        <a:rPr lang="en-US" sz="1400" baseline="0" dirty="0" smtClean="0"/>
                        <a:t> count, </a:t>
                      </a:r>
                      <a:r>
                        <a:rPr lang="en-US" sz="1400" baseline="0" dirty="0" err="1" smtClean="0"/>
                        <a:t>timeseries</a:t>
                      </a:r>
                      <a:r>
                        <a:rPr lang="en-US" sz="1400" baseline="0" dirty="0" smtClean="0"/>
                        <a:t>)</a:t>
                      </a:r>
                      <a:endParaRPr lang="en-US" sz="1400" dirty="0" smtClean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pic>
        <p:nvPicPr>
          <p:cNvPr id="14" name="Picture 13" descr="ICEphys classes in NWB&#10;">
            <a:extLst>
              <a:ext uri="{FF2B5EF4-FFF2-40B4-BE49-F238E27FC236}">
                <a16:creationId xmlns="" xmlns:a16="http://schemas.microsoft.com/office/drawing/2014/main" id="{54DEEF58-E21A-BA45-B570-DC4623D27EA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668" b="44391"/>
          <a:stretch/>
        </p:blipFill>
        <p:spPr>
          <a:xfrm>
            <a:off x="7828420" y="2800429"/>
            <a:ext cx="3896225" cy="3223091"/>
          </a:xfrm>
          <a:prstGeom prst="rect">
            <a:avLst/>
          </a:prstGeom>
        </p:spPr>
      </p:pic>
      <p:cxnSp>
        <p:nvCxnSpPr>
          <p:cNvPr id="15" name="Curved Connector 14"/>
          <p:cNvCxnSpPr/>
          <p:nvPr/>
        </p:nvCxnSpPr>
        <p:spPr>
          <a:xfrm>
            <a:off x="2658054" y="2428839"/>
            <a:ext cx="7345371" cy="2307996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16" name="Rectangle 15"/>
          <p:cNvSpPr/>
          <p:nvPr/>
        </p:nvSpPr>
        <p:spPr>
          <a:xfrm>
            <a:off x="10576695" y="5711241"/>
            <a:ext cx="367824" cy="333098"/>
          </a:xfrm>
          <a:prstGeom prst="rect">
            <a:avLst/>
          </a:prstGeom>
          <a:noFill/>
          <a:ln w="9525" cap="flat" cmpd="sng" algn="ctr">
            <a:noFill/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cxnSp>
        <p:nvCxnSpPr>
          <p:cNvPr id="17" name="Curved Connector 16"/>
          <p:cNvCxnSpPr/>
          <p:nvPr/>
        </p:nvCxnSpPr>
        <p:spPr>
          <a:xfrm>
            <a:off x="6259960" y="2491295"/>
            <a:ext cx="1589280" cy="1193601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18" name="Curved Connector 17"/>
          <p:cNvCxnSpPr/>
          <p:nvPr/>
        </p:nvCxnSpPr>
        <p:spPr>
          <a:xfrm rot="5400000">
            <a:off x="9113399" y="2607874"/>
            <a:ext cx="395607" cy="176958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19" name="Text Placeholder 1"/>
          <p:cNvSpPr txBox="1">
            <a:spLocks/>
          </p:cNvSpPr>
          <p:nvPr/>
        </p:nvSpPr>
        <p:spPr>
          <a:xfrm>
            <a:off x="478831" y="3077711"/>
            <a:ext cx="5766803" cy="307497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68300" algn="l" rtl="0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Clr>
                <a:schemeClr val="dk2"/>
              </a:buClr>
              <a:buSzPts val="2200"/>
              <a:buFont typeface="Arial"/>
              <a:buChar char="●"/>
              <a:defRPr sz="2400" b="0" i="0" u="none" strike="noStrike" cap="none">
                <a:solidFill>
                  <a:schemeClr val="tx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Clr>
                <a:schemeClr val="dk2"/>
              </a:buClr>
              <a:buSzPts val="1800"/>
              <a:buFont typeface="Arial"/>
              <a:buChar char="○"/>
              <a:defRPr sz="2200" b="0" i="0" u="none" strike="noStrike" cap="none">
                <a:solidFill>
                  <a:schemeClr val="tx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30200" algn="l" rtl="0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Clr>
                <a:schemeClr val="dk2"/>
              </a:buClr>
              <a:buSzPts val="1600"/>
              <a:buFont typeface="Arial"/>
              <a:buChar char="■"/>
              <a:defRPr sz="2000" b="0" i="0" u="none" strike="noStrike" cap="none">
                <a:solidFill>
                  <a:schemeClr val="tx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Clr>
                <a:schemeClr val="dk2"/>
              </a:buClr>
              <a:buSzPts val="1400"/>
              <a:buFont typeface="Arial"/>
              <a:buChar char="●"/>
              <a:defRPr sz="1800" b="0" i="0" u="none" strike="noStrike" cap="none">
                <a:solidFill>
                  <a:schemeClr val="tx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Clr>
                <a:schemeClr val="dk2"/>
              </a:buClr>
              <a:buSzPts val="1400"/>
              <a:buFont typeface="Arial"/>
              <a:buChar char="○"/>
              <a:defRPr sz="2000" b="0" i="0" u="none" strike="noStrike" cap="none">
                <a:solidFill>
                  <a:schemeClr val="tx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867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867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867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sz="1867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88900" marR="0" lvl="0" indent="0" algn="l" defTabSz="914400" rtl="0" eaLnBrk="1" fontAlgn="auto" latinLnBrk="0" hangingPunct="1">
              <a:lnSpc>
                <a:spcPct val="115000"/>
              </a:lnSpc>
              <a:spcBef>
                <a:spcPts val="0"/>
              </a:spcBef>
              <a:spcAft>
                <a:spcPts val="600"/>
              </a:spcAft>
              <a:buClr>
                <a:srgbClr val="44546A"/>
              </a:buClr>
              <a:buSzPts val="2200"/>
              <a:buFont typeface="Arial"/>
              <a:buNone/>
              <a:tabLst/>
              <a:defRPr/>
            </a:pPr>
            <a:r>
              <a:rPr kumimoji="0" lang="en-US" sz="1600" b="1" i="0" u="sng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Features</a:t>
            </a:r>
          </a:p>
          <a:p>
            <a:pPr marL="457200" marR="0" lvl="0" indent="-368300" algn="l" defTabSz="914400" rtl="0" eaLnBrk="1" fontAlgn="auto" latinLnBrk="0" hangingPunct="1">
              <a:lnSpc>
                <a:spcPct val="115000"/>
              </a:lnSpc>
              <a:spcBef>
                <a:spcPts val="0"/>
              </a:spcBef>
              <a:spcAft>
                <a:spcPts val="600"/>
              </a:spcAft>
              <a:buClr>
                <a:srgbClr val="44546A"/>
              </a:buClr>
              <a:buSzPts val="2200"/>
              <a:buFont typeface="Arial"/>
              <a:buChar char="●"/>
              <a:tabLst/>
              <a:defRPr/>
            </a:pP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Supports dynamic metadata for each type of metadata category (i.e., 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rgbClr val="FFC000"/>
                </a:solidFill>
                <a:effectLst/>
                <a:uLnTx/>
                <a:uFillTx/>
                <a:latin typeface="Futura"/>
                <a:ea typeface="Arial"/>
                <a:cs typeface="Futura"/>
                <a:sym typeface="Arial"/>
              </a:rPr>
              <a:t>electrodes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, 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rgbClr val="70AD47"/>
                </a:solidFill>
                <a:effectLst/>
                <a:uLnTx/>
                <a:uFillTx/>
                <a:latin typeface="Futura"/>
                <a:ea typeface="Arial"/>
                <a:cs typeface="Futura"/>
                <a:sym typeface="Arial"/>
              </a:rPr>
              <a:t>stimuli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, and 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rgbClr val="ED7D31"/>
                </a:solidFill>
                <a:effectLst/>
                <a:uLnTx/>
                <a:uFillTx/>
                <a:latin typeface="Futura"/>
                <a:ea typeface="Arial"/>
                <a:cs typeface="Futura"/>
                <a:sym typeface="Arial"/>
              </a:rPr>
              <a:t>responses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), across an 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rgbClr val="4472C4"/>
                </a:solidFill>
                <a:effectLst/>
                <a:uLnTx/>
                <a:uFillTx/>
                <a:latin typeface="Futura"/>
                <a:ea typeface="Arial"/>
                <a:cs typeface="Futura"/>
                <a:sym typeface="Arial"/>
              </a:rPr>
              <a:t>intracellular recording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, as well as definition of custom data categories </a:t>
            </a:r>
          </a:p>
          <a:p>
            <a:pPr marL="457200" marR="0" lvl="0" indent="-368300" algn="l" defTabSz="914400" rtl="0" eaLnBrk="1" fontAlgn="auto" latinLnBrk="0" hangingPunct="1">
              <a:lnSpc>
                <a:spcPct val="115000"/>
              </a:lnSpc>
              <a:spcBef>
                <a:spcPts val="0"/>
              </a:spcBef>
              <a:spcAft>
                <a:spcPts val="600"/>
              </a:spcAft>
              <a:buClr>
                <a:srgbClr val="44546A"/>
              </a:buClr>
              <a:buSzPts val="2200"/>
              <a:buFont typeface="Arial"/>
              <a:buChar char="●"/>
              <a:tabLst/>
              <a:defRPr/>
            </a:pP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Makes the relationship between stimulus and response pairs explicit in the table (i.e., row index)</a:t>
            </a:r>
          </a:p>
          <a:p>
            <a:pPr marL="457200" marR="0" lvl="0" indent="-368300" algn="l" defTabSz="914400" rtl="0" eaLnBrk="1" fontAlgn="auto" latinLnBrk="0" hangingPunct="1">
              <a:lnSpc>
                <a:spcPct val="115000"/>
              </a:lnSpc>
              <a:spcBef>
                <a:spcPts val="0"/>
              </a:spcBef>
              <a:spcAft>
                <a:spcPts val="600"/>
              </a:spcAft>
              <a:buClr>
                <a:srgbClr val="44546A"/>
              </a:buClr>
              <a:buSzPts val="2200"/>
              <a:buFont typeface="Arial"/>
              <a:buChar char="●"/>
              <a:tabLst/>
              <a:defRPr/>
            </a:pP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Allows referencing of temporal sub-ranges in 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Futura"/>
                <a:ea typeface="Arial"/>
                <a:cs typeface="Futura"/>
                <a:sym typeface="Arial"/>
              </a:rPr>
              <a:t>TimeSeries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 (similar to 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Futura"/>
                <a:ea typeface="Arial"/>
                <a:cs typeface="Futura"/>
                <a:sym typeface="Arial"/>
              </a:rPr>
              <a:t>TimeIntervals</a:t>
            </a:r>
            <a:r>
              <a:rPr kumimoji="0" lang="en-US" sz="16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ea typeface="Arial"/>
                <a:cs typeface="Arial"/>
                <a:sym typeface="Arial"/>
              </a:rPr>
              <a:t> )</a:t>
            </a:r>
            <a:endParaRPr kumimoji="0" lang="en-US" sz="16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1995090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1" name="Table 3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8372029"/>
              </p:ext>
            </p:extLst>
          </p:nvPr>
        </p:nvGraphicFramePr>
        <p:xfrm>
          <a:off x="8439145" y="3531494"/>
          <a:ext cx="3328152" cy="2719836"/>
        </p:xfrm>
        <a:graphic>
          <a:graphicData uri="http://schemas.openxmlformats.org/drawingml/2006/table">
            <a:tbl>
              <a:tblPr firstRow="1" bandRow="1"/>
              <a:tblGrid>
                <a:gridCol w="353945"/>
                <a:gridCol w="935881"/>
                <a:gridCol w="1019163"/>
                <a:gridCol w="1019163"/>
              </a:tblGrid>
              <a:tr h="0">
                <a:tc gridSpan="4">
                  <a:txBody>
                    <a:bodyPr/>
                    <a:lstStyle>
                      <a:lvl1pPr marL="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err="1" smtClean="0">
                          <a:solidFill>
                            <a:schemeClr val="tx1"/>
                          </a:solidFill>
                          <a:latin typeface="Futura"/>
                          <a:cs typeface="Futura"/>
                        </a:rPr>
                        <a:t>IntracellularRecordings</a:t>
                      </a:r>
                      <a:r>
                        <a:rPr lang="en-US" sz="1200" baseline="0" dirty="0" err="1" smtClean="0">
                          <a:solidFill>
                            <a:schemeClr val="tx1"/>
                          </a:solidFill>
                          <a:latin typeface="Futura"/>
                          <a:cs typeface="Futura"/>
                        </a:rPr>
                        <a:t>Table</a:t>
                      </a:r>
                      <a:endParaRPr lang="en-US" sz="1200" dirty="0">
                        <a:solidFill>
                          <a:schemeClr val="tx1"/>
                        </a:solidFill>
                        <a:latin typeface="Futura"/>
                        <a:cs typeface="Futura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electrodes</a:t>
                      </a:r>
                      <a:endParaRPr lang="en-US" sz="12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C000">
                        <a:lumMod val="5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stimuli</a:t>
                      </a:r>
                      <a:endParaRPr lang="en-US" sz="12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>
                        <a:lumMod val="5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responses</a:t>
                      </a:r>
                      <a:endParaRPr lang="en-US" sz="1200" dirty="0">
                        <a:solidFill>
                          <a:schemeClr val="bg1"/>
                        </a:solidFill>
                        <a:latin typeface="Arial"/>
                        <a:cs typeface="Arial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D7D31">
                        <a:lumMod val="50000"/>
                      </a:srgbClr>
                    </a:solidFill>
                  </a:tcPr>
                </a:tc>
              </a:tr>
              <a:tr h="0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rgbClr val="000000"/>
                          </a:solidFill>
                        </a:rPr>
                        <a:t>id</a:t>
                      </a:r>
                      <a:endParaRPr lang="en-US" sz="1200" dirty="0">
                        <a:solidFill>
                          <a:srgbClr val="000000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4472C4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electrode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C000">
                        <a:lumMod val="60000"/>
                        <a:lumOff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stimulus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0AD47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response</a:t>
                      </a:r>
                      <a:endParaRPr lang="en-US" sz="1200" dirty="0" smtClean="0">
                        <a:solidFill>
                          <a:srgbClr val="000000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D7D31"/>
                    </a:solidFill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0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E1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smtClean="0"/>
                        <a:t>S1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smtClean="0"/>
                        <a:t>R1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smtClean="0"/>
                        <a:t>E2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S2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1200" dirty="0" smtClean="0"/>
                        <a:t>R2</a:t>
                      </a: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E1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S3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R3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E2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S4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R4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4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E3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S5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R5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5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E1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S6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R6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6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E2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S7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R7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32" name="Table 3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7007331"/>
              </p:ext>
            </p:extLst>
          </p:nvPr>
        </p:nvGraphicFramePr>
        <p:xfrm>
          <a:off x="4448595" y="3531494"/>
          <a:ext cx="2838492" cy="1996104"/>
        </p:xfrm>
        <a:graphic>
          <a:graphicData uri="http://schemas.openxmlformats.org/drawingml/2006/table">
            <a:tbl>
              <a:tblPr firstRow="1" bandRow="1"/>
              <a:tblGrid>
                <a:gridCol w="522543"/>
                <a:gridCol w="1862837"/>
                <a:gridCol w="453112"/>
              </a:tblGrid>
              <a:tr h="0">
                <a:tc gridSpan="3">
                  <a:txBody>
                    <a:bodyPr/>
                    <a:lstStyle>
                      <a:lvl1pPr marL="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err="1" smtClean="0">
                          <a:solidFill>
                            <a:schemeClr val="tx1"/>
                          </a:solidFill>
                          <a:latin typeface="Futura"/>
                          <a:cs typeface="Futura"/>
                        </a:rPr>
                        <a:t>SimultaneousRecordingsTable</a:t>
                      </a:r>
                      <a:endParaRPr lang="en-US" sz="1200" dirty="0">
                        <a:solidFill>
                          <a:schemeClr val="tx1"/>
                        </a:solidFill>
                        <a:latin typeface="Futura"/>
                        <a:cs typeface="Futura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</a:tr>
              <a:tr h="0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</a:rPr>
                        <a:t>id</a:t>
                      </a:r>
                      <a:endParaRPr lang="en-US" sz="1200" dirty="0">
                        <a:solidFill>
                          <a:schemeClr val="bg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</a:rPr>
                        <a:t>recordings</a:t>
                      </a:r>
                    </a:p>
                    <a:p>
                      <a:pPr algn="ctr"/>
                      <a:r>
                        <a:rPr lang="en-US" sz="1200" baseline="0" dirty="0" err="1" smtClean="0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DynamicTableRegion</a:t>
                      </a:r>
                      <a:endParaRPr lang="en-US" sz="12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0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[0, 1]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[2, 3, 4]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[5, 6]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[7, 8]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5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[8, 9,</a:t>
                      </a:r>
                      <a:r>
                        <a:rPr lang="en-US" sz="1200" baseline="0" dirty="0" smtClean="0"/>
                        <a:t> 10, 11]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3" name="Left Brace 32"/>
          <p:cNvSpPr/>
          <p:nvPr/>
        </p:nvSpPr>
        <p:spPr>
          <a:xfrm>
            <a:off x="8217061" y="4205378"/>
            <a:ext cx="215143" cy="444130"/>
          </a:xfrm>
          <a:prstGeom prst="leftBrace">
            <a:avLst/>
          </a:prstGeom>
          <a:noFill/>
          <a:ln w="1905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34" name="Left Brace 33"/>
          <p:cNvSpPr/>
          <p:nvPr/>
        </p:nvSpPr>
        <p:spPr>
          <a:xfrm>
            <a:off x="8216780" y="4670058"/>
            <a:ext cx="215143" cy="659525"/>
          </a:xfrm>
          <a:prstGeom prst="leftBrace">
            <a:avLst/>
          </a:prstGeom>
          <a:noFill/>
          <a:ln w="1905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35" name="Left Brace 34"/>
          <p:cNvSpPr/>
          <p:nvPr/>
        </p:nvSpPr>
        <p:spPr>
          <a:xfrm>
            <a:off x="8209839" y="5357071"/>
            <a:ext cx="215143" cy="416642"/>
          </a:xfrm>
          <a:prstGeom prst="leftBrace">
            <a:avLst/>
          </a:prstGeom>
          <a:noFill/>
          <a:ln w="1905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graphicFrame>
        <p:nvGraphicFramePr>
          <p:cNvPr id="36" name="Table 3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6744972"/>
              </p:ext>
            </p:extLst>
          </p:nvPr>
        </p:nvGraphicFramePr>
        <p:xfrm>
          <a:off x="7265987" y="1588149"/>
          <a:ext cx="4212915" cy="1767052"/>
        </p:xfrm>
        <a:graphic>
          <a:graphicData uri="http://schemas.openxmlformats.org/drawingml/2006/table">
            <a:tbl>
              <a:tblPr firstRow="1" bandRow="1"/>
              <a:tblGrid>
                <a:gridCol w="423627"/>
                <a:gridCol w="1152055"/>
                <a:gridCol w="2135728"/>
                <a:gridCol w="501505"/>
              </a:tblGrid>
              <a:tr h="0">
                <a:tc gridSpan="4">
                  <a:txBody>
                    <a:bodyPr/>
                    <a:lstStyle>
                      <a:lvl1pPr marL="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err="1" smtClean="0">
                          <a:solidFill>
                            <a:schemeClr val="tx1"/>
                          </a:solidFill>
                          <a:latin typeface="Futura"/>
                          <a:cs typeface="Futura"/>
                        </a:rPr>
                        <a:t>SequentialRecordingsTable</a:t>
                      </a:r>
                      <a:endParaRPr lang="en-US" sz="1200" dirty="0">
                        <a:solidFill>
                          <a:schemeClr val="tx1"/>
                        </a:solidFill>
                        <a:latin typeface="Futura"/>
                        <a:cs typeface="Futura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</a:rPr>
                        <a:t>id</a:t>
                      </a:r>
                      <a:endParaRPr lang="en-US" sz="1200" dirty="0">
                        <a:solidFill>
                          <a:schemeClr val="bg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err="1" smtClean="0">
                          <a:solidFill>
                            <a:srgbClr val="FFFFFF"/>
                          </a:solidFill>
                        </a:rPr>
                        <a:t>stimulus_type</a:t>
                      </a:r>
                      <a:endParaRPr lang="en-US" sz="1200" dirty="0" smtClean="0">
                        <a:solidFill>
                          <a:srgbClr val="FFFFFF"/>
                        </a:solidFill>
                      </a:endParaRPr>
                    </a:p>
                    <a:p>
                      <a:pPr algn="ctr"/>
                      <a:r>
                        <a:rPr lang="en-US" sz="1200" dirty="0" smtClean="0">
                          <a:solidFill>
                            <a:srgbClr val="FFFFFF"/>
                          </a:solidFill>
                          <a:latin typeface="Courier"/>
                          <a:cs typeface="Courier"/>
                        </a:rPr>
                        <a:t>text</a:t>
                      </a:r>
                      <a:endParaRPr lang="en-US" sz="1200" dirty="0">
                        <a:solidFill>
                          <a:srgbClr val="FFFFFF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err="1" smtClean="0">
                          <a:solidFill>
                            <a:schemeClr val="bg1"/>
                          </a:solidFill>
                        </a:rPr>
                        <a:t>simultaneous_recordings</a:t>
                      </a:r>
                      <a:endParaRPr lang="en-US" sz="1200" dirty="0" smtClean="0">
                        <a:solidFill>
                          <a:schemeClr val="bg1"/>
                        </a:solidFill>
                      </a:endParaRPr>
                    </a:p>
                    <a:p>
                      <a:pPr algn="ctr"/>
                      <a:r>
                        <a:rPr lang="en-US" sz="1200" baseline="0" dirty="0" smtClean="0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&lt;</a:t>
                      </a:r>
                      <a:r>
                        <a:rPr lang="en-US" sz="1200" baseline="0" dirty="0" err="1" smtClean="0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DynamicTableRegion</a:t>
                      </a:r>
                      <a:r>
                        <a:rPr lang="en-US" sz="1200" baseline="0" dirty="0" smtClean="0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&gt;</a:t>
                      </a:r>
                      <a:endParaRPr lang="en-US" sz="12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mr-IN" sz="1200" dirty="0" smtClean="0">
                          <a:solidFill>
                            <a:srgbClr val="FFFFFF"/>
                          </a:solidFill>
                        </a:rPr>
                        <a:t>…</a:t>
                      </a:r>
                      <a:endParaRPr lang="en-US" sz="1200" dirty="0" smtClean="0">
                        <a:solidFill>
                          <a:srgbClr val="FFFFFF"/>
                        </a:solidFill>
                      </a:endParaRPr>
                    </a:p>
                    <a:p>
                      <a:pPr algn="ctr"/>
                      <a:endParaRPr lang="en-US" sz="1200" dirty="0">
                        <a:solidFill>
                          <a:srgbClr val="FFFFFF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0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Ramp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[0, 1]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Square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[2, 3]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Ramp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[5, 6]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Noise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[7, 8, 9,10]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7" name="Left Brace 36"/>
          <p:cNvSpPr/>
          <p:nvPr/>
        </p:nvSpPr>
        <p:spPr>
          <a:xfrm>
            <a:off x="4184585" y="4163470"/>
            <a:ext cx="215143" cy="444130"/>
          </a:xfrm>
          <a:prstGeom prst="leftBrace">
            <a:avLst/>
          </a:prstGeom>
          <a:noFill/>
          <a:ln w="1905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38" name="Left Brace 37"/>
          <p:cNvSpPr/>
          <p:nvPr/>
        </p:nvSpPr>
        <p:spPr>
          <a:xfrm>
            <a:off x="4184303" y="4614270"/>
            <a:ext cx="215143" cy="444130"/>
          </a:xfrm>
          <a:prstGeom prst="leftBrace">
            <a:avLst/>
          </a:prstGeom>
          <a:noFill/>
          <a:ln w="1905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graphicFrame>
        <p:nvGraphicFramePr>
          <p:cNvPr id="39" name="Table 3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2575916"/>
              </p:ext>
            </p:extLst>
          </p:nvPr>
        </p:nvGraphicFramePr>
        <p:xfrm>
          <a:off x="3865345" y="1234237"/>
          <a:ext cx="2838492" cy="1538000"/>
        </p:xfrm>
        <a:graphic>
          <a:graphicData uri="http://schemas.openxmlformats.org/drawingml/2006/table">
            <a:tbl>
              <a:tblPr firstRow="1" bandRow="1"/>
              <a:tblGrid>
                <a:gridCol w="522543"/>
                <a:gridCol w="1862837"/>
                <a:gridCol w="453112"/>
              </a:tblGrid>
              <a:tr h="0">
                <a:tc gridSpan="3">
                  <a:txBody>
                    <a:bodyPr/>
                    <a:lstStyle>
                      <a:lvl1pPr marL="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err="1" smtClean="0">
                          <a:solidFill>
                            <a:schemeClr val="tx1"/>
                          </a:solidFill>
                          <a:latin typeface="Futura"/>
                          <a:cs typeface="Futura"/>
                        </a:rPr>
                        <a:t>RepetitionsTable</a:t>
                      </a:r>
                      <a:endParaRPr lang="en-US" sz="1200" dirty="0">
                        <a:solidFill>
                          <a:schemeClr val="tx1"/>
                        </a:solidFill>
                        <a:latin typeface="Futura"/>
                        <a:cs typeface="Futura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</a:tr>
              <a:tr h="0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</a:rPr>
                        <a:t>id</a:t>
                      </a:r>
                      <a:endParaRPr lang="en-US" sz="1200" dirty="0">
                        <a:solidFill>
                          <a:schemeClr val="bg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err="1" smtClean="0">
                          <a:solidFill>
                            <a:schemeClr val="bg1"/>
                          </a:solidFill>
                        </a:rPr>
                        <a:t>sequential_recordings</a:t>
                      </a:r>
                      <a:endParaRPr lang="en-US" sz="1200" dirty="0" smtClean="0">
                        <a:solidFill>
                          <a:schemeClr val="bg1"/>
                        </a:solidFill>
                      </a:endParaRPr>
                    </a:p>
                    <a:p>
                      <a:pPr algn="ctr"/>
                      <a:r>
                        <a:rPr lang="en-US" sz="1200" baseline="0" dirty="0" err="1" smtClean="0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DynamicTableRegion</a:t>
                      </a:r>
                      <a:endParaRPr lang="en-US" sz="12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0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[0, 1]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[2, 3]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[5, 6, 7, 8]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0" name="Left Brace 39"/>
          <p:cNvSpPr/>
          <p:nvPr/>
        </p:nvSpPr>
        <p:spPr>
          <a:xfrm>
            <a:off x="7050561" y="2227065"/>
            <a:ext cx="215143" cy="444130"/>
          </a:xfrm>
          <a:prstGeom prst="leftBrace">
            <a:avLst/>
          </a:prstGeom>
          <a:noFill/>
          <a:ln w="1905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41" name="Left Brace 40"/>
          <p:cNvSpPr/>
          <p:nvPr/>
        </p:nvSpPr>
        <p:spPr>
          <a:xfrm>
            <a:off x="7043339" y="2670926"/>
            <a:ext cx="215143" cy="444130"/>
          </a:xfrm>
          <a:prstGeom prst="leftBrace">
            <a:avLst/>
          </a:prstGeom>
          <a:noFill/>
          <a:ln w="1905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10097828" y="2283125"/>
            <a:ext cx="138801" cy="117972"/>
          </a:xfrm>
          <a:prstGeom prst="rect">
            <a:avLst/>
          </a:prstGeom>
          <a:noFill/>
          <a:ln w="9525" cap="flat" cmpd="sng" algn="ctr">
            <a:noFill/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9611739" y="2497981"/>
            <a:ext cx="138801" cy="117972"/>
          </a:xfrm>
          <a:prstGeom prst="rect">
            <a:avLst/>
          </a:prstGeom>
          <a:noFill/>
          <a:ln w="9525" cap="flat" cmpd="sng" algn="ctr">
            <a:noFill/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graphicFrame>
        <p:nvGraphicFramePr>
          <p:cNvPr id="44" name="Table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8762818"/>
              </p:ext>
            </p:extLst>
          </p:nvPr>
        </p:nvGraphicFramePr>
        <p:xfrm>
          <a:off x="443602" y="1157632"/>
          <a:ext cx="2838492" cy="1308948"/>
        </p:xfrm>
        <a:graphic>
          <a:graphicData uri="http://schemas.openxmlformats.org/drawingml/2006/table">
            <a:tbl>
              <a:tblPr firstRow="1" bandRow="1"/>
              <a:tblGrid>
                <a:gridCol w="522543"/>
                <a:gridCol w="1862837"/>
                <a:gridCol w="453112"/>
              </a:tblGrid>
              <a:tr h="0">
                <a:tc gridSpan="3">
                  <a:txBody>
                    <a:bodyPr/>
                    <a:lstStyle>
                      <a:lvl1pPr marL="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b="1" kern="1200">
                          <a:solidFill>
                            <a:schemeClr val="bg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err="1" smtClean="0">
                          <a:solidFill>
                            <a:schemeClr val="tx1"/>
                          </a:solidFill>
                          <a:latin typeface="Futura"/>
                          <a:cs typeface="Futura"/>
                        </a:rPr>
                        <a:t>ExperimentalConditionsTable</a:t>
                      </a:r>
                      <a:endParaRPr lang="en-US" sz="1200" dirty="0">
                        <a:solidFill>
                          <a:schemeClr val="tx1"/>
                        </a:solidFill>
                        <a:latin typeface="Futura"/>
                        <a:cs typeface="Futura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ysClr val="window" lastClr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8436D"/>
                    </a:solidFill>
                  </a:tcPr>
                </a:tc>
              </a:tr>
              <a:tr h="0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</a:rPr>
                        <a:t>id</a:t>
                      </a:r>
                      <a:endParaRPr lang="en-US" sz="1200" dirty="0">
                        <a:solidFill>
                          <a:schemeClr val="bg1"/>
                        </a:solidFill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</a:rPr>
                        <a:t>repetitions</a:t>
                      </a:r>
                    </a:p>
                    <a:p>
                      <a:pPr algn="ctr"/>
                      <a:r>
                        <a:rPr lang="en-US" sz="1200" baseline="0" dirty="0" err="1" smtClean="0">
                          <a:solidFill>
                            <a:schemeClr val="bg1"/>
                          </a:solidFill>
                          <a:latin typeface="Courier"/>
                          <a:cs typeface="Courier"/>
                        </a:rPr>
                        <a:t>DynamicTableRegion</a:t>
                      </a:r>
                      <a:endParaRPr lang="en-US" sz="1200" dirty="0">
                        <a:solidFill>
                          <a:schemeClr val="bg1"/>
                        </a:solidFill>
                        <a:latin typeface="Courier"/>
                        <a:cs typeface="Courier"/>
                      </a:endParaRPr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8436D"/>
                    </a:solidFill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0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[0, 1]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en-US" sz="1200" dirty="0" smtClean="0"/>
                        <a:t>[2, 3]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9052"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1pPr>
                      <a:lvl2pPr marL="67926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2pPr>
                      <a:lvl3pPr marL="135852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3pPr>
                      <a:lvl4pPr marL="203778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4pPr>
                      <a:lvl5pPr marL="2717048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5pPr>
                      <a:lvl6pPr marL="3396310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6pPr>
                      <a:lvl7pPr marL="4075572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7pPr>
                      <a:lvl8pPr marL="4754834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8pPr>
                      <a:lvl9pPr marL="5434096" algn="l" defTabSz="679262" rtl="0" eaLnBrk="1" latinLnBrk="0" hangingPunct="1">
                        <a:defRPr sz="2700" kern="1200">
                          <a:solidFill>
                            <a:schemeClr val="tx1"/>
                          </a:solidFill>
                          <a:latin typeface="Arial"/>
                        </a:defRPr>
                      </a:lvl9pPr>
                    </a:lstStyle>
                    <a:p>
                      <a:pPr algn="ctr"/>
                      <a:r>
                        <a:rPr lang="mr-IN" sz="1200" dirty="0" smtClean="0"/>
                        <a:t>…</a:t>
                      </a:r>
                      <a:endParaRPr lang="en-US" sz="1200" dirty="0"/>
                    </a:p>
                  </a:txBody>
                  <a:tcPr marT="18288" marB="18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cxnSp>
        <p:nvCxnSpPr>
          <p:cNvPr id="45" name="Curved Connector 44"/>
          <p:cNvCxnSpPr>
            <a:stCxn id="42" idx="2"/>
            <a:endCxn id="37" idx="1"/>
          </p:cNvCxnSpPr>
          <p:nvPr/>
        </p:nvCxnSpPr>
        <p:spPr>
          <a:xfrm rot="5400000">
            <a:off x="6183688" y="401994"/>
            <a:ext cx="1984438" cy="5982644"/>
          </a:xfrm>
          <a:prstGeom prst="curvedConnector4">
            <a:avLst>
              <a:gd name="adj1" fmla="val 41607"/>
              <a:gd name="adj2" fmla="val 103821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6" name="Curved Connector 45"/>
          <p:cNvCxnSpPr>
            <a:stCxn id="43" idx="2"/>
            <a:endCxn id="38" idx="1"/>
          </p:cNvCxnSpPr>
          <p:nvPr/>
        </p:nvCxnSpPr>
        <p:spPr>
          <a:xfrm rot="5400000">
            <a:off x="5822531" y="977726"/>
            <a:ext cx="2220382" cy="5496837"/>
          </a:xfrm>
          <a:prstGeom prst="curvedConnector4">
            <a:avLst>
              <a:gd name="adj1" fmla="val 25309"/>
              <a:gd name="adj2" fmla="val 112239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7" name="Curved Connector 46"/>
          <p:cNvCxnSpPr>
            <a:endCxn id="33" idx="1"/>
          </p:cNvCxnSpPr>
          <p:nvPr/>
        </p:nvCxnSpPr>
        <p:spPr>
          <a:xfrm>
            <a:off x="6155858" y="4288636"/>
            <a:ext cx="2061203" cy="138807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8" name="Curved Connector 47"/>
          <p:cNvCxnSpPr>
            <a:endCxn id="34" idx="1"/>
          </p:cNvCxnSpPr>
          <p:nvPr/>
        </p:nvCxnSpPr>
        <p:spPr>
          <a:xfrm>
            <a:off x="6239139" y="4482943"/>
            <a:ext cx="1977641" cy="516878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9" name="Curved Connector 48"/>
          <p:cNvCxnSpPr>
            <a:endCxn id="40" idx="1"/>
          </p:cNvCxnSpPr>
          <p:nvPr/>
        </p:nvCxnSpPr>
        <p:spPr>
          <a:xfrm>
            <a:off x="5559012" y="1977770"/>
            <a:ext cx="1491549" cy="471360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0" name="Curved Connector 49"/>
          <p:cNvCxnSpPr>
            <a:endCxn id="41" idx="1"/>
          </p:cNvCxnSpPr>
          <p:nvPr/>
        </p:nvCxnSpPr>
        <p:spPr>
          <a:xfrm>
            <a:off x="5628412" y="2199834"/>
            <a:ext cx="1414927" cy="693157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1" name="Curved Connector 50"/>
          <p:cNvCxnSpPr/>
          <p:nvPr/>
        </p:nvCxnSpPr>
        <p:spPr>
          <a:xfrm>
            <a:off x="6259960" y="4954831"/>
            <a:ext cx="2054266" cy="964596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dash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2" name="Curved Connector 51"/>
          <p:cNvCxnSpPr>
            <a:endCxn id="35" idx="1"/>
          </p:cNvCxnSpPr>
          <p:nvPr/>
        </p:nvCxnSpPr>
        <p:spPr>
          <a:xfrm>
            <a:off x="6259959" y="4739706"/>
            <a:ext cx="1949880" cy="825686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3" name="Curved Connector 52"/>
          <p:cNvCxnSpPr/>
          <p:nvPr/>
        </p:nvCxnSpPr>
        <p:spPr>
          <a:xfrm>
            <a:off x="2200008" y="2144318"/>
            <a:ext cx="1630921" cy="340037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dash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4" name="Left Brace 53"/>
          <p:cNvSpPr/>
          <p:nvPr/>
        </p:nvSpPr>
        <p:spPr>
          <a:xfrm>
            <a:off x="3635756" y="1858999"/>
            <a:ext cx="215143" cy="444130"/>
          </a:xfrm>
          <a:prstGeom prst="leftBrace">
            <a:avLst/>
          </a:prstGeom>
          <a:noFill/>
          <a:ln w="1905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cxnSp>
        <p:nvCxnSpPr>
          <p:cNvPr id="55" name="Curved Connector 54"/>
          <p:cNvCxnSpPr>
            <a:endCxn id="54" idx="1"/>
          </p:cNvCxnSpPr>
          <p:nvPr/>
        </p:nvCxnSpPr>
        <p:spPr>
          <a:xfrm>
            <a:off x="2179188" y="1894494"/>
            <a:ext cx="1456568" cy="186570"/>
          </a:xfrm>
          <a:prstGeom prst="curvedConnector3">
            <a:avLst>
              <a:gd name="adj1" fmla="val 50000"/>
            </a:avLst>
          </a:prstGeom>
          <a:noFill/>
          <a:ln w="12700" cap="flat" cmpd="sng" algn="ctr">
            <a:solidFill>
              <a:sysClr val="windowText" lastClr="000000"/>
            </a:solidFill>
            <a:prstDash val="solid"/>
            <a:tailEnd type="arrow" w="med" len="lg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</p:spTree>
    <p:extLst>
      <p:ext uri="{BB962C8B-B14F-4D97-AF65-F5344CB8AC3E}">
        <p14:creationId xmlns:p14="http://schemas.microsoft.com/office/powerpoint/2010/main" val="5519616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425</TotalTime>
  <Words>542</Words>
  <Application>Microsoft Macintosh PowerPoint</Application>
  <PresentationFormat>Custom</PresentationFormat>
  <Paragraphs>314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Company>LBNL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Oliver Ruebel</dc:creator>
  <cp:lastModifiedBy>Oliver Ruebel</cp:lastModifiedBy>
  <cp:revision>44</cp:revision>
  <dcterms:created xsi:type="dcterms:W3CDTF">2021-05-26T12:58:14Z</dcterms:created>
  <dcterms:modified xsi:type="dcterms:W3CDTF">2021-07-15T18:47:26Z</dcterms:modified>
</cp:coreProperties>
</file>

<file path=docProps/thumbnail.jpeg>
</file>